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23"/>
  </p:notesMasterIdLst>
  <p:handoutMasterIdLst>
    <p:handoutMasterId r:id="rId24"/>
  </p:handoutMasterIdLst>
  <p:sldIdLst>
    <p:sldId id="312" r:id="rId5"/>
    <p:sldId id="282" r:id="rId6"/>
    <p:sldId id="298" r:id="rId7"/>
    <p:sldId id="284" r:id="rId8"/>
    <p:sldId id="299" r:id="rId9"/>
    <p:sldId id="300" r:id="rId10"/>
    <p:sldId id="301" r:id="rId11"/>
    <p:sldId id="302" r:id="rId12"/>
    <p:sldId id="303" r:id="rId13"/>
    <p:sldId id="304" r:id="rId14"/>
    <p:sldId id="305" r:id="rId15"/>
    <p:sldId id="306" r:id="rId16"/>
    <p:sldId id="308" r:id="rId17"/>
    <p:sldId id="294" r:id="rId18"/>
    <p:sldId id="309" r:id="rId19"/>
    <p:sldId id="310" r:id="rId20"/>
    <p:sldId id="307" r:id="rId21"/>
    <p:sldId id="313" r:id="rId22"/>
  </p:sldIdLst>
  <p:sldSz cx="12192000" cy="6858000"/>
  <p:notesSz cx="6645275" cy="9775825"/>
  <p:embeddedFontLst>
    <p:embeddedFont>
      <p:font typeface="Montserrat" pitchFamily="2" charset="0"/>
      <p:regular r:id="rId25"/>
      <p:bold r:id="rId26"/>
      <p:italic r:id="rId27"/>
      <p:boldItalic r:id="rId28"/>
    </p:embeddedFont>
    <p:embeddedFont>
      <p:font typeface="Montserrat Black" pitchFamily="2" charset="0"/>
      <p:bold r:id="rId29"/>
      <p:boldItalic r:id="rId30"/>
    </p:embeddedFont>
  </p:embeddedFontLst>
  <p:custDataLst>
    <p:tags r:id="rId3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377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rrow, Joshua" initials="BJ" lastIdx="30" clrIdx="0">
    <p:extLst>
      <p:ext uri="{19B8F6BF-5375-455C-9EA6-DF929625EA0E}">
        <p15:presenceInfo xmlns:p15="http://schemas.microsoft.com/office/powerpoint/2012/main" userId="S-1-5-21-3476036342-1731177862-1559577602-51474" providerId="AD"/>
      </p:ext>
    </p:extLst>
  </p:cmAuthor>
  <p:cmAuthor id="2" name="Singh, Vaishali" initials="SV" lastIdx="7" clrIdx="1">
    <p:extLst>
      <p:ext uri="{19B8F6BF-5375-455C-9EA6-DF929625EA0E}">
        <p15:presenceInfo xmlns:p15="http://schemas.microsoft.com/office/powerpoint/2012/main" userId="S-1-5-21-3476036342-1731177862-1559577602-1552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050"/>
    <a:srgbClr val="09EDB8"/>
    <a:srgbClr val="F91258"/>
    <a:srgbClr val="7E007C"/>
    <a:srgbClr val="28CFF9"/>
    <a:srgbClr val="F3622C"/>
    <a:srgbClr val="31D3AE"/>
    <a:srgbClr val="F3F3F3"/>
    <a:srgbClr val="F4F4F4"/>
    <a:srgbClr val="3D6E7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70E3A4-CDA0-449E-96F2-1FAF1A4AD667}" v="1" dt="2024-02-20T10:11:00.2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934" autoAdjust="0"/>
    <p:restoredTop sz="79149" autoAdjust="0"/>
  </p:normalViewPr>
  <p:slideViewPr>
    <p:cSldViewPr snapToGrid="0" snapToObjects="1" showGuides="1">
      <p:cViewPr>
        <p:scale>
          <a:sx n="50" d="100"/>
          <a:sy n="50" d="100"/>
        </p:scale>
        <p:origin x="915" y="-285"/>
      </p:cViewPr>
      <p:guideLst>
        <p:guide pos="3840"/>
        <p:guide orient="horz" pos="3770"/>
      </p:guideLst>
    </p:cSldViewPr>
  </p:slideViewPr>
  <p:outlineViewPr>
    <p:cViewPr>
      <p:scale>
        <a:sx n="33" d="100"/>
        <a:sy n="33" d="100"/>
      </p:scale>
      <p:origin x="0" y="0"/>
    </p:cViewPr>
    <p:sldLst>
      <p:sld r:id="rId1" collapse="1"/>
      <p:sld r:id="rId2" collapse="1"/>
      <p:sld r:id="rId3" collapse="1"/>
    </p:sldLst>
  </p:outlineViewPr>
  <p:notesTextViewPr>
    <p:cViewPr>
      <p:scale>
        <a:sx n="3" d="2"/>
        <a:sy n="3" d="2"/>
      </p:scale>
      <p:origin x="0" y="-9189"/>
    </p:cViewPr>
  </p:notesTextViewPr>
  <p:sorterViewPr>
    <p:cViewPr>
      <p:scale>
        <a:sx n="66" d="100"/>
        <a:sy n="66" d="100"/>
      </p:scale>
      <p:origin x="0" y="0"/>
    </p:cViewPr>
  </p:sorterViewPr>
  <p:notesViewPr>
    <p:cSldViewPr snapToGrid="0" snapToObjects="1" showGuides="1">
      <p:cViewPr varScale="1">
        <p:scale>
          <a:sx n="83" d="100"/>
          <a:sy n="83" d="100"/>
        </p:scale>
        <p:origin x="3990"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32" Type="http://schemas.openxmlformats.org/officeDocument/2006/relationships/commentAuthors" Target="commentAuthor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_rels/viewProps.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slide" Target="slides/slide4.xml"/><Relationship Id="rId1"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879725" cy="49053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763964" y="1"/>
            <a:ext cx="2879725" cy="490538"/>
          </a:xfrm>
          <a:prstGeom prst="rect">
            <a:avLst/>
          </a:prstGeom>
        </p:spPr>
        <p:txBody>
          <a:bodyPr vert="horz" lIns="91440" tIns="45720" rIns="91440" bIns="45720" rtlCol="0"/>
          <a:lstStyle>
            <a:lvl1pPr algn="r">
              <a:defRPr sz="1200"/>
            </a:lvl1pPr>
          </a:lstStyle>
          <a:p>
            <a:fld id="{86D088FE-3E68-47FE-8BA4-634CD34BABBC}" type="datetimeFigureOut">
              <a:rPr lang="en-GB" smtClean="0"/>
              <a:t>05/08/2025</a:t>
            </a:fld>
            <a:endParaRPr lang="en-GB"/>
          </a:p>
        </p:txBody>
      </p:sp>
      <p:sp>
        <p:nvSpPr>
          <p:cNvPr id="4" name="Footer Placeholder 3"/>
          <p:cNvSpPr>
            <a:spLocks noGrp="1"/>
          </p:cNvSpPr>
          <p:nvPr>
            <p:ph type="ftr" sz="quarter" idx="2"/>
          </p:nvPr>
        </p:nvSpPr>
        <p:spPr>
          <a:xfrm>
            <a:off x="1" y="9285289"/>
            <a:ext cx="2879725" cy="490536"/>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763964" y="9285289"/>
            <a:ext cx="2879725" cy="490536"/>
          </a:xfrm>
          <a:prstGeom prst="rect">
            <a:avLst/>
          </a:prstGeom>
        </p:spPr>
        <p:txBody>
          <a:bodyPr vert="horz" lIns="91440" tIns="45720" rIns="91440" bIns="45720" rtlCol="0" anchor="b"/>
          <a:lstStyle>
            <a:lvl1pPr algn="r">
              <a:defRPr sz="1200"/>
            </a:lvl1pPr>
          </a:lstStyle>
          <a:p>
            <a:fld id="{29B31C5D-0DE0-4486-9782-41885BE58160}" type="slidenum">
              <a:rPr lang="en-GB" smtClean="0"/>
              <a:t>‹#›</a:t>
            </a:fld>
            <a:endParaRPr lang="en-GB"/>
          </a:p>
        </p:txBody>
      </p:sp>
    </p:spTree>
    <p:extLst>
      <p:ext uri="{BB962C8B-B14F-4D97-AF65-F5344CB8AC3E}">
        <p14:creationId xmlns:p14="http://schemas.microsoft.com/office/powerpoint/2010/main" val="299308254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png>
</file>

<file path=ppt/media/image2.svg>
</file>

<file path=ppt/media/image21.png>
</file>

<file path=ppt/media/image22.jpeg>
</file>

<file path=ppt/media/image3.png>
</file>

<file path=ppt/media/image4.jpeg>
</file>

<file path=ppt/media/image5.png>
</file>

<file path=ppt/media/image6.sv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879619" cy="490489"/>
          </a:xfrm>
          <a:prstGeom prst="rect">
            <a:avLst/>
          </a:prstGeom>
        </p:spPr>
        <p:txBody>
          <a:bodyPr vert="horz" lIns="91440" tIns="45720" rIns="91440" bIns="45720" rtlCol="0"/>
          <a:lstStyle>
            <a:lvl1pPr algn="l">
              <a:defRPr sz="1200">
                <a:latin typeface="Montserrat" panose="00000500000000000000" pitchFamily="2" charset="0"/>
              </a:defRPr>
            </a:lvl1pPr>
          </a:lstStyle>
          <a:p>
            <a:endParaRPr lang="en-GB" dirty="0"/>
          </a:p>
        </p:txBody>
      </p:sp>
      <p:sp>
        <p:nvSpPr>
          <p:cNvPr id="3" name="Date Placeholder 2"/>
          <p:cNvSpPr>
            <a:spLocks noGrp="1"/>
          </p:cNvSpPr>
          <p:nvPr>
            <p:ph type="dt" idx="1"/>
          </p:nvPr>
        </p:nvSpPr>
        <p:spPr>
          <a:xfrm>
            <a:off x="3764119" y="0"/>
            <a:ext cx="2879619" cy="490489"/>
          </a:xfrm>
          <a:prstGeom prst="rect">
            <a:avLst/>
          </a:prstGeom>
        </p:spPr>
        <p:txBody>
          <a:bodyPr vert="horz" lIns="91440" tIns="45720" rIns="91440" bIns="45720" rtlCol="0"/>
          <a:lstStyle>
            <a:lvl1pPr algn="r">
              <a:defRPr sz="1200">
                <a:latin typeface="Montserrat" panose="00000500000000000000" pitchFamily="2" charset="0"/>
              </a:defRPr>
            </a:lvl1pPr>
          </a:lstStyle>
          <a:p>
            <a:fld id="{1D6B66C6-1E92-0F4E-A300-9D4ED1F0C23F}" type="datetimeFigureOut">
              <a:rPr lang="en-GB" smtClean="0"/>
              <a:pPr/>
              <a:t>05/08/2025</a:t>
            </a:fld>
            <a:endParaRPr lang="en-GB"/>
          </a:p>
        </p:txBody>
      </p:sp>
      <p:sp>
        <p:nvSpPr>
          <p:cNvPr id="4" name="Slide Image Placeholder 3"/>
          <p:cNvSpPr>
            <a:spLocks noGrp="1" noRot="1" noChangeAspect="1"/>
          </p:cNvSpPr>
          <p:nvPr>
            <p:ph type="sldImg" idx="2"/>
          </p:nvPr>
        </p:nvSpPr>
        <p:spPr>
          <a:xfrm>
            <a:off x="388938" y="1220788"/>
            <a:ext cx="5867400" cy="3300412"/>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64528" y="4704617"/>
            <a:ext cx="5316220" cy="3849231"/>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1" y="9285339"/>
            <a:ext cx="2879619" cy="490488"/>
          </a:xfrm>
          <a:prstGeom prst="rect">
            <a:avLst/>
          </a:prstGeom>
        </p:spPr>
        <p:txBody>
          <a:bodyPr vert="horz" lIns="91440" tIns="45720" rIns="91440" bIns="45720" rtlCol="0" anchor="b"/>
          <a:lstStyle>
            <a:lvl1pPr algn="l">
              <a:defRPr sz="1200">
                <a:latin typeface="Montserrat" panose="00000500000000000000" pitchFamily="2" charset="0"/>
              </a:defRPr>
            </a:lvl1pPr>
          </a:lstStyle>
          <a:p>
            <a:endParaRPr lang="en-GB"/>
          </a:p>
        </p:txBody>
      </p:sp>
      <p:sp>
        <p:nvSpPr>
          <p:cNvPr id="7" name="Slide Number Placeholder 6"/>
          <p:cNvSpPr>
            <a:spLocks noGrp="1"/>
          </p:cNvSpPr>
          <p:nvPr>
            <p:ph type="sldNum" sz="quarter" idx="5"/>
          </p:nvPr>
        </p:nvSpPr>
        <p:spPr>
          <a:xfrm>
            <a:off x="3764119" y="9285339"/>
            <a:ext cx="2879619" cy="490488"/>
          </a:xfrm>
          <a:prstGeom prst="rect">
            <a:avLst/>
          </a:prstGeom>
        </p:spPr>
        <p:txBody>
          <a:bodyPr vert="horz" lIns="91440" tIns="45720" rIns="91440" bIns="45720" rtlCol="0" anchor="b"/>
          <a:lstStyle>
            <a:lvl1pPr algn="r">
              <a:defRPr sz="1200">
                <a:latin typeface="Montserrat" panose="00000500000000000000" pitchFamily="2" charset="0"/>
              </a:defRPr>
            </a:lvl1pPr>
          </a:lstStyle>
          <a:p>
            <a:fld id="{548901C6-1DA1-FB44-ABEE-06A0FEB7738E}" type="slidenum">
              <a:rPr lang="en-GB" smtClean="0"/>
              <a:pPr/>
              <a:t>‹#›</a:t>
            </a:fld>
            <a:endParaRPr lang="en-GB"/>
          </a:p>
        </p:txBody>
      </p:sp>
    </p:spTree>
    <p:extLst>
      <p:ext uri="{BB962C8B-B14F-4D97-AF65-F5344CB8AC3E}">
        <p14:creationId xmlns:p14="http://schemas.microsoft.com/office/powerpoint/2010/main" val="1227674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ontserrat" panose="00000500000000000000" pitchFamily="2" charset="0"/>
        <a:ea typeface="+mn-ea"/>
        <a:cs typeface="+mn-cs"/>
      </a:defRPr>
    </a:lvl1pPr>
    <a:lvl2pPr marL="457200" algn="l" defTabSz="914400" rtl="0" eaLnBrk="1" latinLnBrk="0" hangingPunct="1">
      <a:defRPr sz="1200" kern="1200">
        <a:solidFill>
          <a:schemeClr val="tx1"/>
        </a:solidFill>
        <a:latin typeface="Montserrat" panose="00000500000000000000" pitchFamily="2" charset="0"/>
        <a:ea typeface="+mn-ea"/>
        <a:cs typeface="+mn-cs"/>
      </a:defRPr>
    </a:lvl2pPr>
    <a:lvl3pPr marL="914400" algn="l" defTabSz="914400" rtl="0" eaLnBrk="1" latinLnBrk="0" hangingPunct="1">
      <a:defRPr sz="1200" kern="1200">
        <a:solidFill>
          <a:schemeClr val="tx1"/>
        </a:solidFill>
        <a:latin typeface="Montserrat" panose="00000500000000000000" pitchFamily="2" charset="0"/>
        <a:ea typeface="+mn-ea"/>
        <a:cs typeface="+mn-cs"/>
      </a:defRPr>
    </a:lvl3pPr>
    <a:lvl4pPr marL="1371600" algn="l" defTabSz="914400" rtl="0" eaLnBrk="1" latinLnBrk="0" hangingPunct="1">
      <a:defRPr sz="1200" kern="1200">
        <a:solidFill>
          <a:schemeClr val="tx1"/>
        </a:solidFill>
        <a:latin typeface="Montserrat" panose="00000500000000000000" pitchFamily="2" charset="0"/>
        <a:ea typeface="+mn-ea"/>
        <a:cs typeface="+mn-cs"/>
      </a:defRPr>
    </a:lvl4pPr>
    <a:lvl5pPr marL="1828800" algn="l" defTabSz="914400" rtl="0" eaLnBrk="1" latinLnBrk="0" hangingPunct="1">
      <a:defRPr sz="1200" kern="1200">
        <a:solidFill>
          <a:schemeClr val="tx1"/>
        </a:solidFill>
        <a:latin typeface="Montserrat" panose="000005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xfrm>
            <a:off x="407988" y="928688"/>
            <a:ext cx="5827712" cy="3278187"/>
          </a:xfrm>
          <a:noFill/>
          <a:ln>
            <a:solidFill>
              <a:srgbClr val="000000"/>
            </a:solidFill>
            <a:miter lim="800000"/>
            <a:headEnd/>
            <a:tailEnd/>
          </a:ln>
        </p:spPr>
      </p:sp>
      <p:sp>
        <p:nvSpPr>
          <p:cNvPr id="133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a:latin typeface="Arial" charset="0"/>
              <a:cs typeface="Arial" charset="0"/>
            </a:endParaRPr>
          </a:p>
        </p:txBody>
      </p:sp>
    </p:spTree>
    <p:extLst>
      <p:ext uri="{BB962C8B-B14F-4D97-AF65-F5344CB8AC3E}">
        <p14:creationId xmlns:p14="http://schemas.microsoft.com/office/powerpoint/2010/main" val="13273530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6" name="Rectangle 3"/>
          <p:cNvSpPr>
            <a:spLocks noGrp="1" noChangeArrowheads="1"/>
          </p:cNvSpPr>
          <p:nvPr>
            <p:ph type="body" idx="1"/>
          </p:nvPr>
        </p:nvSpPr>
        <p:spPr/>
        <p:txBody>
          <a:bodyPr/>
          <a:lstStyle/>
          <a:p>
            <a:r>
              <a:rPr lang="en-GB" dirty="0"/>
              <a:t>The first example in the slide can match three alternative patterns in the text and in this instance will match ‘Coors’ and evaluate to True for the if statement.</a:t>
            </a:r>
          </a:p>
          <a:p>
            <a:endParaRPr lang="en-GB" dirty="0"/>
          </a:p>
          <a:p>
            <a:r>
              <a:rPr lang="en-GB" dirty="0"/>
              <a:t>The second example above can match nine different possibilities.</a:t>
            </a:r>
          </a:p>
          <a:p>
            <a:endParaRPr lang="en-GB" dirty="0"/>
          </a:p>
          <a:p>
            <a:r>
              <a:rPr lang="en-GB" dirty="0"/>
              <a:t>A side effect of the parenthesis-notation is that they capture the matched text in the groups and can be extracted for further use - which we will see later. </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33921095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50" name="Rectangle 3"/>
          <p:cNvSpPr>
            <a:spLocks noGrp="1" noChangeArrowheads="1"/>
          </p:cNvSpPr>
          <p:nvPr>
            <p:ph type="body" idx="1"/>
          </p:nvPr>
        </p:nvSpPr>
        <p:spPr/>
        <p:txBody>
          <a:bodyPr/>
          <a:lstStyle/>
          <a:p>
            <a:r>
              <a:rPr lang="en-GB" dirty="0"/>
              <a:t>The $ anchor is special: if you use ‘00$’, it will match either two zeroes at the end of the search text, or two zeroes followed by a newline at the end of a search text – that is, it automatically ignores a new-line at the end of a line.</a:t>
            </a:r>
          </a:p>
          <a:p>
            <a:endParaRPr lang="en-GB" dirty="0"/>
          </a:p>
          <a:p>
            <a:r>
              <a:rPr lang="en-GB" dirty="0"/>
              <a:t>When the ^ character is used anywhere except at the start of a pattern, it indicates a normal ^ character. </a:t>
            </a:r>
          </a:p>
          <a:p>
            <a:endParaRPr lang="en-GB" dirty="0"/>
          </a:p>
          <a:p>
            <a:r>
              <a:rPr lang="en-GB" dirty="0"/>
              <a:t>When you have a search text that contains multiple lines, the ^ and $ anchors apply to the whole of the text. If you use the m flag (see later), they will be applied to each individual line within the search text. </a:t>
            </a:r>
          </a:p>
          <a:p>
            <a:endParaRPr lang="en-GB" dirty="0"/>
          </a:p>
          <a:p>
            <a:r>
              <a:rPr lang="en-GB" dirty="0"/>
              <a:t>For single-line matches, this is of no importance, but for multi-line matches genuine start of text can be marked with \A, and end of text with \Z.</a:t>
            </a:r>
          </a:p>
          <a:p>
            <a:endParaRPr lang="en-GB" dirty="0"/>
          </a:p>
          <a:p>
            <a:r>
              <a:rPr lang="en-GB" dirty="0"/>
              <a:t>In addition to the start and end of line anchors, we have the word anchor \b.  I</a:t>
            </a:r>
            <a:r>
              <a:rPr lang="en-US" dirty="0"/>
              <a:t>t indicates a word boundary (either the beginning or the end of a word), but, like ^ and $, does not take up any space. Exactly what constitutes a word boundary is, however, not always intuitive when it comes to apostrophes. The non-word boundary anchor, \B is used when we explicitly want the text imbedded in another word.</a:t>
            </a:r>
          </a:p>
          <a:p>
            <a:endParaRPr lang="en-US" dirty="0"/>
          </a:p>
          <a:p>
            <a:r>
              <a:rPr lang="en-US" dirty="0"/>
              <a:t>Beware! When used in square brackets (a character class) \b means a single back-space character!</a:t>
            </a:r>
            <a:endParaRPr lang="en-GB" dirty="0"/>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1170949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4" name="Rectangle 3"/>
          <p:cNvSpPr>
            <a:spLocks noGrp="1" noChangeArrowheads="1"/>
          </p:cNvSpPr>
          <p:nvPr>
            <p:ph type="body" idx="1"/>
          </p:nvPr>
        </p:nvSpPr>
        <p:spPr/>
        <p:txBody>
          <a:bodyPr/>
          <a:lstStyle/>
          <a:p>
            <a:r>
              <a:rPr lang="en-GB" dirty="0"/>
              <a:t>Python supports the same single character classes and sets that B.R.E and tools like </a:t>
            </a:r>
            <a:r>
              <a:rPr lang="en-GB" dirty="0" err="1"/>
              <a:t>sed</a:t>
            </a:r>
            <a:r>
              <a:rPr lang="en-GB" dirty="0"/>
              <a:t> and awk support. But Python also supports some shorthand character classes using escape chars such as \d (digit), \s (whitespace) and \w (word character). These are outlined in the table in the slide and can also be used in characters sets, for example, [\da-</a:t>
            </a:r>
            <a:r>
              <a:rPr lang="en-GB" dirty="0" err="1"/>
              <a:t>fA</a:t>
            </a:r>
            <a:r>
              <a:rPr lang="en-GB" dirty="0"/>
              <a:t>-F] to match a hexadecimal number or within groups.</a:t>
            </a:r>
          </a:p>
          <a:p>
            <a:endParaRPr lang="en-GB" dirty="0"/>
          </a:p>
          <a:p>
            <a:r>
              <a:rPr lang="en-GB" dirty="0"/>
              <a:t>Currently (as of Python 3.12), the Python re module does not support POSIX character classes such as [:digit:], [:space:], and [:</a:t>
            </a:r>
            <a:r>
              <a:rPr lang="en-GB" dirty="0" err="1"/>
              <a:t>alnum</a:t>
            </a:r>
            <a:r>
              <a:rPr lang="en-GB" dirty="0"/>
              <a:t>:]. This may change in the future.</a:t>
            </a:r>
          </a:p>
          <a:p>
            <a:endParaRPr lang="en-GB" dirty="0"/>
          </a:p>
          <a:p>
            <a:r>
              <a:rPr lang="en-GB" dirty="0"/>
              <a:t>Python also supports an additional \g shortcut for named groups and is discussed later.</a:t>
            </a:r>
          </a:p>
          <a:p>
            <a:endParaRPr lang="en-GB" dirty="0"/>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106433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2" name="Rectangle 3"/>
          <p:cNvSpPr>
            <a:spLocks noGrp="1" noChangeArrowheads="1"/>
          </p:cNvSpPr>
          <p:nvPr>
            <p:ph type="body" idx="1"/>
          </p:nvPr>
        </p:nvSpPr>
        <p:spPr/>
        <p:txBody>
          <a:bodyPr/>
          <a:lstStyle/>
          <a:p>
            <a:r>
              <a:rPr lang="en-GB" dirty="0"/>
              <a:t>The repeat-quantifiers described here are greedy: they eat as much as possible, while not breaking the rest of the pattern. If we have the text ‘The dog eats dog-food’, then the pattern ‘The.*dog’ will match the text ‘The dog eats dog’.</a:t>
            </a:r>
          </a:p>
          <a:p>
            <a:endParaRPr lang="en-GB" dirty="0"/>
          </a:p>
          <a:p>
            <a:r>
              <a:rPr lang="en-GB" dirty="0"/>
              <a:t>Python also supports </a:t>
            </a:r>
            <a:r>
              <a:rPr lang="en-GB" i="1" dirty="0"/>
              <a:t>minimal</a:t>
            </a:r>
            <a:r>
              <a:rPr lang="en-GB" dirty="0"/>
              <a:t> repeat-quantifiers, that eat the least amount possible while still making the match work. This is achieved by appending a question mark ? after the repeat quantifier.</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17919077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6" name="Rectangle 3"/>
          <p:cNvSpPr>
            <a:spLocks noGrp="1" noChangeArrowheads="1"/>
          </p:cNvSpPr>
          <p:nvPr>
            <p:ph type="body" idx="1"/>
          </p:nvPr>
        </p:nvSpPr>
        <p:spPr/>
        <p:txBody>
          <a:bodyPr/>
          <a:lstStyle/>
          <a:p>
            <a:r>
              <a:rPr lang="en-GB" dirty="0"/>
              <a:t>In their simplest form, quantifiers specify the number of characters, for example, to match a line of at least 80 characters:</a:t>
            </a:r>
          </a:p>
          <a:p>
            <a:pPr lvl="1"/>
            <a:r>
              <a:rPr lang="en-GB" dirty="0"/>
              <a:t>.{80,}</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13261637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70" name="Rectangle 3"/>
          <p:cNvSpPr>
            <a:spLocks noGrp="1" noChangeArrowheads="1"/>
          </p:cNvSpPr>
          <p:nvPr>
            <p:ph type="body" idx="1"/>
          </p:nvPr>
        </p:nvSpPr>
        <p:spPr/>
        <p:txBody>
          <a:bodyPr/>
          <a:lstStyle/>
          <a:p>
            <a:r>
              <a:rPr lang="en-US" dirty="0"/>
              <a:t>Python supports the use of parentheses to group a number of characters or regular expressions into a single unit and then apply a regular expression quantifier to the entire group. This can be useful when the pattern consists of recurring blocks of text or words. </a:t>
            </a:r>
          </a:p>
          <a:p>
            <a:r>
              <a:rPr lang="en-US" dirty="0"/>
              <a:t>The group in parentheses is also known as a capturing parentheses group. </a:t>
            </a:r>
          </a:p>
          <a:p>
            <a:endParaRPr lang="en-US" dirty="0"/>
          </a:p>
          <a:p>
            <a:r>
              <a:rPr lang="en-US" dirty="0"/>
              <a:t>Text inside parentheses may be referred to later in the RE as a back-reference. This is done by the use of r'\1', r'\2' etc. to refer to the contents of the first and second sets of parentheses. </a:t>
            </a:r>
          </a:p>
          <a:p>
            <a:endParaRPr lang="en-US" dirty="0"/>
          </a:p>
          <a:p>
            <a:r>
              <a:rPr lang="en-US" dirty="0"/>
              <a:t>If you nest parentheses, the order of the opening parenthesis is the order in which the back-references are allocated. Make sure you use 'raw' strings for the back-references, since '\1' is itself a special character.</a:t>
            </a:r>
          </a:p>
          <a:p>
            <a:endParaRPr lang="en-US" dirty="0"/>
          </a:p>
          <a:p>
            <a:r>
              <a:rPr lang="en-US" dirty="0"/>
              <a:t>The alternative back-reference syntax using r'\g&lt;1&gt;', r'\g&lt;2&gt;' etc. is a Python extension and is associated with named captures (see the Advanced Regular Expressions appendix). It has the additional feature of supporting group 0 (zero) in r'\g&lt;0&gt;', which represents the whole of the matched string (r'\0' is not supported).</a:t>
            </a:r>
          </a:p>
          <a:p>
            <a:endParaRPr lang="en-US" dirty="0"/>
          </a:p>
          <a:p>
            <a:r>
              <a:rPr lang="en-US" dirty="0"/>
              <a:t>The use of many back-references in a RE will cause Python to work harder and increase the time taken to find a match. Use sparingly!</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33043106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Rot="1" noChangeAspect="1" noChangeArrowheads="1" noTextEdit="1"/>
          </p:cNvSpPr>
          <p:nvPr>
            <p:ph type="sldImg"/>
          </p:nvPr>
        </p:nvSpPr>
        <p:spPr>
          <a:ln/>
        </p:spPr>
      </p:sp>
      <p:sp>
        <p:nvSpPr>
          <p:cNvPr id="37891"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GB" dirty="0"/>
              <a:t>By default, most re methods search for the first (leftmost) occurrence of a pattern but the </a:t>
            </a:r>
            <a:r>
              <a:rPr lang="en-GB" dirty="0" err="1"/>
              <a:t>findall</a:t>
            </a:r>
            <a:r>
              <a:rPr lang="en-GB" dirty="0"/>
              <a:t>() method iterates over the text finding and returning all the matches in a list.</a:t>
            </a:r>
          </a:p>
          <a:p>
            <a:endParaRPr lang="en-GB" dirty="0"/>
          </a:p>
          <a:p>
            <a:r>
              <a:rPr lang="en-GB" dirty="0"/>
              <a:t>The </a:t>
            </a:r>
            <a:r>
              <a:rPr lang="en-GB" dirty="0" err="1"/>
              <a:t>finditer</a:t>
            </a:r>
            <a:r>
              <a:rPr lang="en-GB" dirty="0"/>
              <a:t>() works the same except it returns an iterator object which can be combined with an iterator for loop to extract all matches.</a:t>
            </a:r>
          </a:p>
          <a:p>
            <a:endParaRPr lang="en-GB" dirty="0"/>
          </a:p>
          <a:p>
            <a:r>
              <a:rPr lang="en-GB" dirty="0"/>
              <a:t>These are particularly useful for repeated patterns over multiple lines.</a:t>
            </a:r>
          </a:p>
          <a:p>
            <a:endParaRPr lang="en-GB" dirty="0"/>
          </a:p>
          <a:p>
            <a:r>
              <a:rPr lang="en-GB" dirty="0"/>
              <a:t>The </a:t>
            </a:r>
            <a:r>
              <a:rPr lang="en-GB" dirty="0" err="1">
                <a:latin typeface="Courier New" pitchFamily="49" charset="0"/>
              </a:rPr>
              <a:t>findall</a:t>
            </a:r>
            <a:r>
              <a:rPr lang="en-GB" dirty="0">
                <a:latin typeface="Courier New" pitchFamily="49" charset="0"/>
              </a:rPr>
              <a:t>()</a:t>
            </a:r>
            <a:r>
              <a:rPr lang="en-GB" dirty="0"/>
              <a:t> method was added in Python 2.2. </a:t>
            </a:r>
          </a:p>
          <a:p>
            <a:endParaRPr lang="en-GB" dirty="0"/>
          </a:p>
          <a:p>
            <a:r>
              <a:rPr lang="en-GB" dirty="0"/>
              <a:t>In Python 3.7, non-empty matches for both can now start just after a previous empty match.</a:t>
            </a:r>
          </a:p>
        </p:txBody>
      </p:sp>
    </p:spTree>
    <p:extLst>
      <p:ext uri="{BB962C8B-B14F-4D97-AF65-F5344CB8AC3E}">
        <p14:creationId xmlns:p14="http://schemas.microsoft.com/office/powerpoint/2010/main" val="3278337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7" name="Rectangle 2"/>
          <p:cNvSpPr>
            <a:spLocks noGrp="1" noRot="1" noChangeAspect="1" noChangeArrowheads="1" noTextEdit="1"/>
          </p:cNvSpPr>
          <p:nvPr>
            <p:ph type="sldImg"/>
          </p:nvPr>
        </p:nvSpPr>
        <p:spPr>
          <a:ln/>
        </p:spPr>
      </p:sp>
      <p:sp>
        <p:nvSpPr>
          <p:cNvPr id="3379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optional </a:t>
            </a:r>
            <a:r>
              <a:rPr lang="en-GB" i="1" dirty="0"/>
              <a:t>flags</a:t>
            </a:r>
            <a:r>
              <a:rPr lang="en-GB" dirty="0"/>
              <a:t> parameter was added to the </a:t>
            </a:r>
            <a:r>
              <a:rPr lang="en-GB" dirty="0">
                <a:latin typeface="Courier New"/>
                <a:cs typeface="Courier New"/>
              </a:rPr>
              <a:t>re</a:t>
            </a:r>
            <a:r>
              <a:rPr lang="en-GB" dirty="0"/>
              <a:t> methods at Python 3.1 and can be used to change the behaviour of the match. For example, the </a:t>
            </a:r>
            <a:r>
              <a:rPr lang="en-GB" dirty="0" err="1"/>
              <a:t>re.IGNORECASE</a:t>
            </a:r>
            <a:r>
              <a:rPr lang="en-GB" dirty="0"/>
              <a:t> or its shorthand equivalent </a:t>
            </a:r>
            <a:r>
              <a:rPr lang="en-GB" dirty="0" err="1"/>
              <a:t>re.I</a:t>
            </a:r>
            <a:r>
              <a:rPr lang="en-GB" dirty="0"/>
              <a:t> (that is an upper-case aye!) do the obvious.</a:t>
            </a:r>
          </a:p>
          <a:p>
            <a:endParaRPr lang="en-GB" dirty="0"/>
          </a:p>
          <a:p>
            <a:r>
              <a:rPr lang="en-GB" dirty="0"/>
              <a:t>It would be tempting to state that the short names are the initial letter of the long name, and that the RE syntax is just the short name in lowercase. You can see that this is not the case, the S and X flags are there for compatibility with other RE engines.</a:t>
            </a:r>
          </a:p>
          <a:p>
            <a:endParaRPr lang="en-GB" dirty="0"/>
          </a:p>
          <a:p>
            <a:r>
              <a:rPr lang="en-GB" dirty="0"/>
              <a:t>The first two examples combine the IGNORECASE and MULTILINE flags.   They look for 'john' in any case at the start of the text </a:t>
            </a:r>
            <a:r>
              <a:rPr lang="en-GB" i="1" dirty="0"/>
              <a:t>or</a:t>
            </a:r>
            <a:r>
              <a:rPr lang="en-GB" dirty="0"/>
              <a:t> immediately after a new-line character. The third example is a </a:t>
            </a:r>
            <a:r>
              <a:rPr lang="en-GB" i="1" dirty="0"/>
              <a:t>modifier span </a:t>
            </a:r>
            <a:r>
              <a:rPr lang="en-GB" dirty="0"/>
              <a:t>and only applies the </a:t>
            </a:r>
            <a:r>
              <a:rPr lang="en-GB" dirty="0" err="1">
                <a:latin typeface="Courier New"/>
                <a:cs typeface="Courier New"/>
              </a:rPr>
              <a:t>i</a:t>
            </a:r>
            <a:r>
              <a:rPr lang="en-GB" dirty="0"/>
              <a:t> (ignore case) to the letter j – so John or john but not JOHN.</a:t>
            </a:r>
          </a:p>
          <a:p>
            <a:endParaRPr lang="en-GB" dirty="0"/>
          </a:p>
          <a:p>
            <a:r>
              <a:rPr lang="en-GB" dirty="0"/>
              <a:t>When embedded in the RE the single characters can be in any order. When using the re module attribute flags, they are combined with a binary OR |, also in any order. The flags and embedded attributes may be mixed, but that might make the RE even more confusing.</a:t>
            </a:r>
          </a:p>
          <a:p>
            <a:endParaRPr lang="en-GB" dirty="0"/>
          </a:p>
          <a:p>
            <a:r>
              <a:rPr lang="en-GB" dirty="0"/>
              <a:t>There are two additional flags </a:t>
            </a:r>
            <a:r>
              <a:rPr lang="en-GB" dirty="0" err="1"/>
              <a:t>re.ASCII</a:t>
            </a:r>
            <a:r>
              <a:rPr lang="en-GB" dirty="0"/>
              <a:t> and </a:t>
            </a:r>
            <a:r>
              <a:rPr lang="en-GB" dirty="0" err="1"/>
              <a:t>re.LOCAL</a:t>
            </a:r>
            <a:r>
              <a:rPr lang="en-GB" dirty="0"/>
              <a:t> that are not shown on the slide as they are either deprecated (Python 3.5) or only supported (in Python 3.6) for byte objects for backward compatibility and are not recommended.</a:t>
            </a:r>
          </a:p>
        </p:txBody>
      </p:sp>
      <p:graphicFrame>
        <p:nvGraphicFramePr>
          <p:cNvPr id="5" name="Group 93"/>
          <p:cNvGraphicFramePr>
            <a:graphicFrameLocks/>
          </p:cNvGraphicFramePr>
          <p:nvPr/>
        </p:nvGraphicFramePr>
        <p:xfrm>
          <a:off x="698499" y="8065553"/>
          <a:ext cx="5376334" cy="946251"/>
        </p:xfrm>
        <a:graphic>
          <a:graphicData uri="http://schemas.openxmlformats.org/drawingml/2006/table">
            <a:tbl>
              <a:tblPr/>
              <a:tblGrid>
                <a:gridCol w="1063341">
                  <a:extLst>
                    <a:ext uri="{9D8B030D-6E8A-4147-A177-3AD203B41FA5}">
                      <a16:colId xmlns:a16="http://schemas.microsoft.com/office/drawing/2014/main" val="20000"/>
                    </a:ext>
                  </a:extLst>
                </a:gridCol>
                <a:gridCol w="626080">
                  <a:extLst>
                    <a:ext uri="{9D8B030D-6E8A-4147-A177-3AD203B41FA5}">
                      <a16:colId xmlns:a16="http://schemas.microsoft.com/office/drawing/2014/main" val="20001"/>
                    </a:ext>
                  </a:extLst>
                </a:gridCol>
                <a:gridCol w="596580">
                  <a:extLst>
                    <a:ext uri="{9D8B030D-6E8A-4147-A177-3AD203B41FA5}">
                      <a16:colId xmlns:a16="http://schemas.microsoft.com/office/drawing/2014/main" val="20002"/>
                    </a:ext>
                  </a:extLst>
                </a:gridCol>
                <a:gridCol w="3090333">
                  <a:extLst>
                    <a:ext uri="{9D8B030D-6E8A-4147-A177-3AD203B41FA5}">
                      <a16:colId xmlns:a16="http://schemas.microsoft.com/office/drawing/2014/main" val="20003"/>
                    </a:ext>
                  </a:extLst>
                </a:gridCol>
              </a:tblGrid>
              <a:tr h="0">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r>
                        <a:rPr kumimoji="0" lang="en-GB" sz="1200" b="1" i="0" u="none" strike="noStrike" cap="none" normalizeH="0" baseline="0" dirty="0">
                          <a:ln>
                            <a:noFill/>
                          </a:ln>
                          <a:solidFill>
                            <a:schemeClr val="tx1"/>
                          </a:solidFill>
                          <a:effectLst/>
                          <a:latin typeface="Arial" charset="0"/>
                        </a:rPr>
                        <a:t>Long name</a:t>
                      </a: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r>
                        <a:rPr kumimoji="0" lang="en-GB" sz="1200" b="1" i="0" u="none" strike="noStrike" cap="none" normalizeH="0" baseline="0">
                          <a:ln>
                            <a:noFill/>
                          </a:ln>
                          <a:solidFill>
                            <a:schemeClr val="tx1"/>
                          </a:solidFill>
                          <a:effectLst/>
                          <a:latin typeface="Arial" charset="0"/>
                        </a:rPr>
                        <a:t>Short</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r>
                        <a:rPr kumimoji="0" lang="en-GB" sz="1200" b="1" i="0" u="none" strike="noStrike" cap="none" normalizeH="0" baseline="0">
                          <a:ln>
                            <a:noFill/>
                          </a:ln>
                          <a:solidFill>
                            <a:schemeClr val="tx1"/>
                          </a:solidFill>
                          <a:effectLst/>
                          <a:latin typeface="Arial" charset="0"/>
                        </a:rPr>
                        <a:t>RE </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endParaRPr kumimoji="0" lang="en-US" sz="1200" b="1" i="0" u="none" strike="noStrike" cap="none" normalizeH="0" baseline="0" dirty="0">
                        <a:ln>
                          <a:noFill/>
                        </a:ln>
                        <a:solidFill>
                          <a:schemeClr val="tx1"/>
                        </a:solidFill>
                        <a:effectLst/>
                        <a:latin typeface="Arial" charset="0"/>
                      </a:endParaRP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extLst>
                  <a:ext uri="{0D108BD9-81ED-4DB2-BD59-A6C34878D82A}">
                    <a16:rowId xmlns:a16="http://schemas.microsoft.com/office/drawing/2014/main" val="10000"/>
                  </a:ext>
                </a:extLst>
              </a:tr>
              <a:tr h="336595">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r>
                        <a:rPr kumimoji="0" lang="en-GB" sz="1200" b="0" i="0" u="none" strike="noStrike" cap="none" normalizeH="0" baseline="0" dirty="0" err="1">
                          <a:ln>
                            <a:noFill/>
                          </a:ln>
                          <a:solidFill>
                            <a:schemeClr val="tx1"/>
                          </a:solidFill>
                          <a:effectLst/>
                          <a:latin typeface="Courier New" panose="02070309020205020404" pitchFamily="49" charset="0"/>
                        </a:rPr>
                        <a:t>re.ASCII</a:t>
                      </a:r>
                      <a:endParaRPr kumimoji="0" lang="en-GB" sz="1200" b="0" i="0" u="none" strike="noStrike" cap="none" normalizeH="0" baseline="0" dirty="0">
                        <a:ln>
                          <a:noFill/>
                        </a:ln>
                        <a:solidFill>
                          <a:schemeClr val="tx1"/>
                        </a:solidFill>
                        <a:effectLst/>
                        <a:latin typeface="Courier New" panose="02070309020205020404" pitchFamily="49" charset="0"/>
                      </a:endParaRP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r>
                        <a:rPr kumimoji="0" lang="en-GB" sz="1200" b="0" i="0" u="none" strike="noStrike" cap="none" normalizeH="0" baseline="0" dirty="0" err="1">
                          <a:ln>
                            <a:noFill/>
                          </a:ln>
                          <a:solidFill>
                            <a:schemeClr val="tx1"/>
                          </a:solidFill>
                          <a:effectLst/>
                          <a:latin typeface="Courier New" panose="02070309020205020404" pitchFamily="49" charset="0"/>
                        </a:rPr>
                        <a:t>re.A</a:t>
                      </a:r>
                      <a:endParaRPr kumimoji="0" lang="en-GB" sz="1200" b="0" i="0" u="none" strike="noStrike" cap="none" normalizeH="0" baseline="0" dirty="0">
                        <a:ln>
                          <a:noFill/>
                        </a:ln>
                        <a:solidFill>
                          <a:schemeClr val="tx1"/>
                        </a:solidFill>
                        <a:effectLst/>
                        <a:latin typeface="Courier New" panose="02070309020205020404" pitchFamily="49" charset="0"/>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r>
                        <a:rPr kumimoji="0" lang="en-GB" sz="1200" b="0" i="0" u="none" strike="noStrike" cap="none" normalizeH="0" baseline="0" dirty="0">
                          <a:ln>
                            <a:noFill/>
                          </a:ln>
                          <a:solidFill>
                            <a:schemeClr val="tx1"/>
                          </a:solidFill>
                          <a:effectLst/>
                          <a:latin typeface="Courier New" panose="02070309020205020404" pitchFamily="49" charset="0"/>
                        </a:rPr>
                        <a:t>(?a)</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r>
                        <a:rPr kumimoji="0" lang="en-GB" sz="1200" b="0" i="0" u="none" strike="noStrike" cap="none" normalizeH="0" baseline="0" dirty="0">
                          <a:ln>
                            <a:noFill/>
                          </a:ln>
                          <a:solidFill>
                            <a:schemeClr val="tx1"/>
                          </a:solidFill>
                          <a:effectLst/>
                          <a:latin typeface="Arial" charset="0"/>
                        </a:rPr>
                        <a:t>Class shortcuts do not include Unicode</a:t>
                      </a: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extLst>
                  <a:ext uri="{0D108BD9-81ED-4DB2-BD59-A6C34878D82A}">
                    <a16:rowId xmlns:a16="http://schemas.microsoft.com/office/drawing/2014/main" val="10001"/>
                  </a:ext>
                </a:extLst>
              </a:tr>
              <a:tr h="335324">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r>
                        <a:rPr kumimoji="0" lang="en-GB" sz="1200" b="0" i="0" u="none" strike="noStrike" cap="none" normalizeH="0" baseline="0" dirty="0" err="1">
                          <a:ln>
                            <a:noFill/>
                          </a:ln>
                          <a:solidFill>
                            <a:schemeClr val="tx1"/>
                          </a:solidFill>
                          <a:effectLst/>
                          <a:latin typeface="Courier New" panose="02070309020205020404" pitchFamily="49" charset="0"/>
                        </a:rPr>
                        <a:t>re.LOCALE</a:t>
                      </a:r>
                      <a:endParaRPr kumimoji="0" lang="en-GB" sz="1200" b="0" i="0" u="none" strike="noStrike" cap="none" normalizeH="0" baseline="0" dirty="0">
                        <a:ln>
                          <a:noFill/>
                        </a:ln>
                        <a:solidFill>
                          <a:schemeClr val="tx1"/>
                        </a:solidFill>
                        <a:effectLst/>
                        <a:latin typeface="Courier New" panose="02070309020205020404" pitchFamily="49" charset="0"/>
                      </a:endParaRP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r>
                        <a:rPr kumimoji="0" lang="en-GB" sz="1200" b="0" i="0" u="none" strike="noStrike" cap="none" normalizeH="0" baseline="0" dirty="0" err="1">
                          <a:ln>
                            <a:noFill/>
                          </a:ln>
                          <a:solidFill>
                            <a:schemeClr val="tx1"/>
                          </a:solidFill>
                          <a:effectLst/>
                          <a:latin typeface="Courier New" panose="02070309020205020404" pitchFamily="49" charset="0"/>
                        </a:rPr>
                        <a:t>re.L</a:t>
                      </a:r>
                      <a:endParaRPr kumimoji="0" lang="en-GB" sz="1200" b="0" i="0" u="none" strike="noStrike" cap="none" normalizeH="0" baseline="0" dirty="0">
                        <a:ln>
                          <a:noFill/>
                        </a:ln>
                        <a:solidFill>
                          <a:schemeClr val="tx1"/>
                        </a:solidFill>
                        <a:effectLst/>
                        <a:latin typeface="Courier New" panose="02070309020205020404" pitchFamily="49" charset="0"/>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r>
                        <a:rPr kumimoji="0" lang="en-GB" sz="1200" b="0" i="0" u="none" strike="noStrike" cap="none" normalizeH="0" baseline="0" dirty="0">
                          <a:ln>
                            <a:noFill/>
                          </a:ln>
                          <a:solidFill>
                            <a:schemeClr val="tx1"/>
                          </a:solidFill>
                          <a:effectLst/>
                          <a:latin typeface="Courier New" panose="02070309020205020404" pitchFamily="49" charset="0"/>
                        </a:rPr>
                        <a:t>(?L)</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tc>
                  <a:txBody>
                    <a:bodyPr/>
                    <a:lstStyle/>
                    <a:p>
                      <a:pPr marL="0" marR="0" lvl="0" indent="0" algn="l" defTabSz="914400" rtl="0" eaLnBrk="0" fontAlgn="base" latinLnBrk="0" hangingPunct="0">
                        <a:lnSpc>
                          <a:spcPct val="100000"/>
                        </a:lnSpc>
                        <a:spcBef>
                          <a:spcPct val="10000"/>
                        </a:spcBef>
                        <a:spcAft>
                          <a:spcPct val="0"/>
                        </a:spcAft>
                        <a:buClr>
                          <a:schemeClr val="bg2"/>
                        </a:buClr>
                        <a:buSzTx/>
                        <a:buFontTx/>
                        <a:buNone/>
                        <a:tabLst/>
                      </a:pPr>
                      <a:r>
                        <a:rPr kumimoji="0" lang="en-GB" sz="1200" b="0" i="0" u="none" strike="noStrike" cap="none" normalizeH="0" baseline="0" dirty="0">
                          <a:ln>
                            <a:noFill/>
                          </a:ln>
                          <a:solidFill>
                            <a:schemeClr val="tx1"/>
                          </a:solidFill>
                          <a:effectLst/>
                          <a:latin typeface="Arial" charset="0"/>
                        </a:rPr>
                        <a:t>Class shortcuts are locale sensitive</a:t>
                      </a: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lumMod val="20000"/>
                        <a:lumOff val="80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42339596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087211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7" name="Rectangle 2"/>
          <p:cNvSpPr>
            <a:spLocks noGrp="1" noRot="1" noChangeAspect="1" noChangeArrowheads="1" noTextEdit="1"/>
          </p:cNvSpPr>
          <p:nvPr>
            <p:ph type="sldImg"/>
          </p:nvPr>
        </p:nvSpPr>
        <p:spPr>
          <a:ln/>
        </p:spPr>
      </p:sp>
      <p:sp>
        <p:nvSpPr>
          <p:cNvPr id="2355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406143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2"/>
          <p:cNvSpPr>
            <a:spLocks noChangeArrowheads="1"/>
          </p:cNvSpPr>
          <p:nvPr/>
        </p:nvSpPr>
        <p:spPr bwMode="auto">
          <a:xfrm>
            <a:off x="3849688" y="11113"/>
            <a:ext cx="2944812" cy="4635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1429" tIns="45715" rIns="91429" bIns="45715" anchor="ctr"/>
          <a:lstStyle/>
          <a:p>
            <a:endParaRPr lang="en-US"/>
          </a:p>
        </p:txBody>
      </p:sp>
      <p:sp>
        <p:nvSpPr>
          <p:cNvPr id="24582" name="Rectangle 3"/>
          <p:cNvSpPr>
            <a:spLocks noChangeArrowheads="1"/>
          </p:cNvSpPr>
          <p:nvPr/>
        </p:nvSpPr>
        <p:spPr bwMode="auto">
          <a:xfrm>
            <a:off x="0" y="9444039"/>
            <a:ext cx="2943225" cy="4635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1429" tIns="45715" rIns="91429" bIns="45715" anchor="ctr"/>
          <a:lstStyle/>
          <a:p>
            <a:endParaRPr lang="en-US"/>
          </a:p>
        </p:txBody>
      </p:sp>
      <p:sp>
        <p:nvSpPr>
          <p:cNvPr id="24583" name="Rectangle 4"/>
          <p:cNvSpPr>
            <a:spLocks noChangeArrowheads="1"/>
          </p:cNvSpPr>
          <p:nvPr/>
        </p:nvSpPr>
        <p:spPr bwMode="auto">
          <a:xfrm>
            <a:off x="0" y="11113"/>
            <a:ext cx="2943225" cy="4635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1429" tIns="45715" rIns="91429" bIns="45715" anchor="ctr"/>
          <a:lstStyle/>
          <a:p>
            <a:endParaRPr lang="en-US"/>
          </a:p>
        </p:txBody>
      </p:sp>
      <p:sp>
        <p:nvSpPr>
          <p:cNvPr id="24585" name="Rectangle 6"/>
          <p:cNvSpPr>
            <a:spLocks noGrp="1" noChangeArrowheads="1"/>
          </p:cNvSpPr>
          <p:nvPr>
            <p:ph type="body" idx="1"/>
          </p:nvPr>
        </p:nvSpPr>
        <p:spPr/>
        <p:txBody>
          <a:bodyPr/>
          <a:lstStyle/>
          <a:p>
            <a:r>
              <a:rPr lang="en-GB" dirty="0"/>
              <a:t>Firstly, it’s worth pointing out regular expressions are not a programming language, they are simply a set of text and symbols to find patterns in strings. Sounds rather simple really.</a:t>
            </a:r>
          </a:p>
          <a:p>
            <a:endParaRPr lang="en-GB" dirty="0"/>
          </a:p>
          <a:p>
            <a:r>
              <a:rPr lang="en-GB" dirty="0"/>
              <a:t>But knowing a little bit of history of regular expressions can be useful to aid our understanding and appreciate how widely they are used, and it didn’t start in the computing world. Instead, it originated on the world of neuroscience in 1943 by McCulloch and Pitts describing how the human nervous system worked. In 1951, Stephen Kleene invented regular sets/expressions using algebraic notation to describe these neural networks. And the term regular expressions was born.</a:t>
            </a:r>
          </a:p>
          <a:p>
            <a:endParaRPr lang="en-GB" dirty="0"/>
          </a:p>
          <a:p>
            <a:r>
              <a:rPr lang="en-GB" dirty="0"/>
              <a:t>In 1968, Ken Thompson, a mathematician and the creator of UNIX, updated a simple text editor called QED (quick editor) to support the notation for string searching. He initially ported the editor into Multics before writing a new line editor called ed for the UNIX operating system. These were the first text editors to support regular expressions. But not the only tools.</a:t>
            </a:r>
          </a:p>
          <a:p>
            <a:endParaRPr lang="en-GB" dirty="0"/>
          </a:p>
          <a:p>
            <a:r>
              <a:rPr lang="en-GB" dirty="0"/>
              <a:t>Later in the 70s, other UNIX command line tools were developed that required string matching. For example, Bill Joy of BSD and Sun Microsystems fame, wrote an extended version of ed called ex before eventually writing a full screen and much ‘loved’ visual interface editor called vi. Ken Thompson then renamed his command line search tool s to grep (named after its own syntax: g/re/p – globally search for regex pattern and print line). Several tools were now supporting basic regular expressions (B.R.E).</a:t>
            </a:r>
          </a:p>
          <a:p>
            <a:endParaRPr lang="en-GB" dirty="0"/>
          </a:p>
          <a:p>
            <a:r>
              <a:rPr lang="en-GB" dirty="0"/>
              <a:t>Alfred </a:t>
            </a:r>
            <a:r>
              <a:rPr lang="en-GB" dirty="0" err="1"/>
              <a:t>Aho</a:t>
            </a:r>
            <a:r>
              <a:rPr lang="en-GB" dirty="0"/>
              <a:t> developed an extended version of grep called </a:t>
            </a:r>
            <a:r>
              <a:rPr lang="en-GB" dirty="0" err="1"/>
              <a:t>egrep</a:t>
            </a:r>
            <a:r>
              <a:rPr lang="en-GB" dirty="0"/>
              <a:t> with extended regular expressions (E.R.E). And with the collaboration of Weinberger and Kernighan, created the programmable editor called awk. Then came Perl and many other programming languages all supporting either B.R.E or E.R.E.</a:t>
            </a:r>
          </a:p>
          <a:p>
            <a:endParaRPr lang="en-GB" dirty="0"/>
          </a:p>
          <a:p>
            <a:r>
              <a:rPr lang="en-GB" dirty="0"/>
              <a:t>Now we have two dialects of regular expressions, so it was standardised in 1986 as the POSIX (Portable OS Interface </a:t>
            </a:r>
            <a:r>
              <a:rPr lang="en-GB" dirty="0" err="1"/>
              <a:t>uniX</a:t>
            </a:r>
            <a:r>
              <a:rPr lang="en-GB" dirty="0"/>
              <a:t>) standard. Most programming languages support either as a core feature or through a library module, and many have additional extensions. </a:t>
            </a:r>
          </a:p>
          <a:p>
            <a:endParaRPr lang="en-GB" dirty="0"/>
          </a:p>
          <a:p>
            <a:r>
              <a:rPr lang="en-GB" dirty="0"/>
              <a:t>They have a reputation for being difficult to understand (unless you have a well-trained cat), but they are well worth the effort to learn.</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1487714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6" name="Rectangle 3"/>
          <p:cNvSpPr>
            <a:spLocks noGrp="1" noChangeArrowheads="1"/>
          </p:cNvSpPr>
          <p:nvPr>
            <p:ph type="body" idx="1"/>
          </p:nvPr>
        </p:nvSpPr>
        <p:spPr/>
        <p:txBody>
          <a:bodyPr/>
          <a:lstStyle/>
          <a:p>
            <a:r>
              <a:rPr lang="en-GB" dirty="0"/>
              <a:t>Python supports Extended Regular Expressions (E.R.E) through the re module in the Python Standard Library and has many extensions. Although Python supports E.R.E, anyone familiar with tools like grep, vi, </a:t>
            </a:r>
            <a:r>
              <a:rPr lang="en-GB" dirty="0" err="1"/>
              <a:t>sed</a:t>
            </a:r>
            <a:r>
              <a:rPr lang="en-GB" dirty="0"/>
              <a:t> and awk should find them relatively easy to learn. The most noticeable difference between E.R.E and the basic equivalent, is that B.R.E needs to backslash (escape) braces (quantifiers) and parentheses (groupings). In E.R.E and Python this is not required.</a:t>
            </a:r>
          </a:p>
          <a:p>
            <a:endParaRPr lang="en-GB" dirty="0"/>
          </a:p>
          <a:p>
            <a:r>
              <a:rPr lang="en-GB" dirty="0"/>
              <a:t>An overview of the differences between grep, </a:t>
            </a:r>
            <a:r>
              <a:rPr lang="en-GB" dirty="0" err="1"/>
              <a:t>sed</a:t>
            </a:r>
            <a:r>
              <a:rPr lang="en-GB" dirty="0"/>
              <a:t>, awk and Python regular expressions:</a:t>
            </a:r>
          </a:p>
          <a:p>
            <a:pPr marL="228600" indent="-228600">
              <a:buAutoNum type="alphaLcPeriod"/>
            </a:pPr>
            <a:r>
              <a:rPr lang="en-GB" dirty="0"/>
              <a:t>Python REs can be applied across multiple lines, so you can match a group of lines that match specific large patterns, without having to keep track of state yourself.</a:t>
            </a:r>
          </a:p>
          <a:p>
            <a:pPr marL="228600" indent="-228600">
              <a:buAutoNum type="alphaLcPeriod"/>
            </a:pPr>
            <a:r>
              <a:rPr lang="en-GB" dirty="0"/>
              <a:t>Python substitution expressions allow you to use variables in the search text, including dictionary and list lookups using parts of the pattern just being matched. </a:t>
            </a:r>
          </a:p>
          <a:p>
            <a:pPr marL="228600" indent="-228600">
              <a:buAutoNum type="alphaLcPeriod"/>
            </a:pPr>
            <a:r>
              <a:rPr lang="en-GB" dirty="0"/>
              <a:t>Python can replace a pattern or part of a pattern by the result of a function call.</a:t>
            </a:r>
          </a:p>
          <a:p>
            <a:pPr marL="228600" indent="-228600">
              <a:buAutoNum type="alphaLcPeriod"/>
            </a:pPr>
            <a:r>
              <a:rPr lang="en-GB" dirty="0"/>
              <a:t>Python patterns can be self-referencing, for example, we can match a line that starts and ends with the exact same expression with anything in-between.</a:t>
            </a:r>
          </a:p>
          <a:p>
            <a:pPr marL="228600" indent="-228600">
              <a:buAutoNum type="alphaLcPeriod"/>
            </a:pPr>
            <a:endParaRPr lang="en-GB" dirty="0"/>
          </a:p>
          <a:p>
            <a:pPr marL="0" indent="0">
              <a:buNone/>
            </a:pPr>
            <a:r>
              <a:rPr lang="en-GB" dirty="0"/>
              <a:t>Just remember that there is a performance cost (CPU resource) to compiling and searching for a regular expressions – and sometimes it is cheaper, faster and easier to use Python string testing operators (--/!=/in) and methods (</a:t>
            </a:r>
            <a:r>
              <a:rPr lang="en-GB" dirty="0" err="1"/>
              <a:t>startswith</a:t>
            </a:r>
            <a:r>
              <a:rPr lang="en-GB" dirty="0"/>
              <a:t>()/</a:t>
            </a:r>
            <a:r>
              <a:rPr lang="en-GB" dirty="0" err="1"/>
              <a:t>endswith</a:t>
            </a:r>
            <a:r>
              <a:rPr lang="en-GB" dirty="0"/>
              <a:t>() etc.).</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23763003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30" name="Rectangle 3"/>
          <p:cNvSpPr>
            <a:spLocks noGrp="1" noChangeArrowheads="1"/>
          </p:cNvSpPr>
          <p:nvPr>
            <p:ph type="body" idx="1"/>
          </p:nvPr>
        </p:nvSpPr>
        <p:spPr/>
        <p:txBody>
          <a:bodyPr/>
          <a:lstStyle/>
          <a:p>
            <a:r>
              <a:rPr lang="en-GB" dirty="0"/>
              <a:t>The examples listed above cover some of the most common regular expression meta-characters. If you are new to regular expressions, this is a good place to start.</a:t>
            </a:r>
          </a:p>
          <a:p>
            <a:endParaRPr lang="en-GB" dirty="0"/>
          </a:p>
          <a:p>
            <a:r>
              <a:rPr lang="en-GB" dirty="0"/>
              <a:t>The line anchors can be used to match strings starting and ending with a pattern of characters although this capability is also available with string methods.</a:t>
            </a:r>
          </a:p>
          <a:p>
            <a:endParaRPr lang="en-GB" dirty="0"/>
          </a:p>
          <a:p>
            <a:r>
              <a:rPr lang="en-GB" dirty="0"/>
              <a:t>The expression Character Class or Character Set is introduced here. The single character class is the dot and can be used to match any single character. Historically this was to match one ASCII character, but most modern tools and languages can match a Unicode character. The square [ ] brackets can be used to limit the characters matched to a set of characters rather than all characters. Typing a caret after the opening bracket negates the character set. It does not matter the order that characters are defined in the set, but when using ranges (with a hyphen) then the characters must be in increasing lexical order ([a-z] rather than [z-a]).</a:t>
            </a:r>
          </a:p>
          <a:p>
            <a:endParaRPr lang="en-GB" dirty="0"/>
          </a:p>
          <a:p>
            <a:r>
              <a:rPr lang="en-GB" dirty="0"/>
              <a:t>Any meta-character can be escaped by preceding it with a backslash or placing it within square brackets – except of course the caret and hyphen which have a meaning if used correctly inside the brackets.</a:t>
            </a:r>
          </a:p>
          <a:p>
            <a:endParaRPr lang="en-GB" dirty="0"/>
          </a:p>
          <a:p>
            <a:r>
              <a:rPr lang="en-GB" dirty="0"/>
              <a:t>The quantifiers allow you to repeat character classes by using the ?, * and + operators. The ? repeats the entire character class 0 or once (i.e. optional), the * repeats 0 or more (be careful of the zero occurrence) and + repeats 1 or more. An important note is that Regular Expressions are GREEDY and will match the largest pattern.</a:t>
            </a:r>
          </a:p>
          <a:p>
            <a:endParaRPr lang="en-GB" dirty="0"/>
          </a:p>
          <a:p>
            <a:r>
              <a:rPr lang="en-GB" dirty="0"/>
              <a:t>So, we can limit the number of repetitions using the curly brackets { }. For example, [0-9]{10} will match exactly ten digits, {10,20} will match between 10 and 20 repetitions, and [0-9]{20,} will match at least 20 repeating digits. </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1719723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30" name="Rectangle 3"/>
          <p:cNvSpPr>
            <a:spLocks noGrp="1" noChangeArrowheads="1"/>
          </p:cNvSpPr>
          <p:nvPr>
            <p:ph type="body" idx="1"/>
          </p:nvPr>
        </p:nvSpPr>
        <p:spPr/>
        <p:txBody>
          <a:bodyPr/>
          <a:lstStyle/>
          <a:p>
            <a:r>
              <a:rPr lang="en-GB" dirty="0"/>
              <a:t>This slide continues with some more useful and powerful extended regular expressions.</a:t>
            </a:r>
          </a:p>
          <a:p>
            <a:endParaRPr lang="en-GB" dirty="0"/>
          </a:p>
          <a:p>
            <a:r>
              <a:rPr lang="en-GB" dirty="0"/>
              <a:t>The alternation (pipe | char) can be used to match a single pattern out of several alternatives. For example, match ‘eric’ or ‘graham’ or ‘</a:t>
            </a:r>
            <a:r>
              <a:rPr lang="en-GB" dirty="0" err="1"/>
              <a:t>michael</a:t>
            </a:r>
            <a:r>
              <a:rPr lang="en-GB" dirty="0"/>
              <a:t>’ or ‘terry’ or ‘john’ or anyone else who can do a silly walk.</a:t>
            </a:r>
          </a:p>
          <a:p>
            <a:endParaRPr lang="en-GB" dirty="0"/>
          </a:p>
          <a:p>
            <a:r>
              <a:rPr lang="en-GB" dirty="0"/>
              <a:t>Parentheses can be used to group together characters into a capturing group – which can then be repeated using the quantifiers from the previous slide or combined with alternation to restrict alternation to part of the pattern – see the example matching “a glass of wine” and “a glass of beer” for reference. </a:t>
            </a:r>
          </a:p>
          <a:p>
            <a:endParaRPr lang="en-GB" dirty="0"/>
          </a:p>
          <a:p>
            <a:r>
              <a:rPr lang="en-GB" dirty="0"/>
              <a:t>Backreferences allows us to match the same text as previously matched in a capturing group. </a:t>
            </a:r>
          </a:p>
          <a:p>
            <a:endParaRPr lang="en-GB" dirty="0"/>
          </a:p>
          <a:p>
            <a:r>
              <a:rPr lang="en-GB" dirty="0"/>
              <a:t>For example, we could use ‘^([A-Z]).*\1$’ to match a string starting and ending with the exact same capital.</a:t>
            </a:r>
          </a:p>
          <a:p>
            <a:endParaRPr lang="en-GB" dirty="0"/>
          </a:p>
          <a:p>
            <a:pPr marL="228600" indent="-228600">
              <a:buAutoNum type="alphaLcPeriod"/>
            </a:pPr>
            <a:r>
              <a:rPr lang="en-GB" dirty="0"/>
              <a:t>The caret ^ matching the start of text, followed by</a:t>
            </a:r>
          </a:p>
          <a:p>
            <a:pPr marL="228600" indent="-228600">
              <a:buAutoNum type="alphaLcPeriod"/>
            </a:pPr>
            <a:r>
              <a:rPr lang="en-GB" dirty="0"/>
              <a:t>A capture group 1 ( ) with a single character set to match a capital [A-Z], followed by</a:t>
            </a:r>
          </a:p>
          <a:p>
            <a:pPr marL="228600" indent="-228600">
              <a:buAutoNum type="alphaLcPeriod"/>
            </a:pPr>
            <a:r>
              <a:rPr lang="en-GB" dirty="0"/>
              <a:t>A filler .* that matches 0 or more of any characters, followed by</a:t>
            </a:r>
          </a:p>
          <a:p>
            <a:pPr marL="228600" indent="-228600">
              <a:buAutoNum type="alphaLcPeriod"/>
            </a:pPr>
            <a:r>
              <a:rPr lang="en-GB" dirty="0"/>
              <a:t>A back reference to match same character as group 1, followed by</a:t>
            </a:r>
          </a:p>
          <a:p>
            <a:pPr marL="228600" indent="-228600">
              <a:buAutoNum type="alphaLcPeriod"/>
            </a:pPr>
            <a:r>
              <a:rPr lang="en-GB" dirty="0"/>
              <a:t>The $ matching the end of text.</a:t>
            </a:r>
          </a:p>
          <a:p>
            <a:endParaRPr lang="en-GB" dirty="0"/>
          </a:p>
          <a:p>
            <a:r>
              <a:rPr lang="en-GB" dirty="0"/>
              <a:t>This could also be used to match palindromes which have repeating identical characters in the text. See slide for solution.</a:t>
            </a:r>
          </a:p>
          <a:p>
            <a:endParaRPr lang="en-GB" dirty="0"/>
          </a:p>
          <a:p>
            <a:r>
              <a:rPr lang="en-GB" dirty="0"/>
              <a:t>An alternative solution for the Grouping plus Alternation example on the slide would be to use “a (?:</a:t>
            </a:r>
            <a:r>
              <a:rPr lang="en-GB" dirty="0" err="1"/>
              <a:t>bottle|glass|keg</a:t>
            </a:r>
            <a:r>
              <a:rPr lang="en-GB" dirty="0"/>
              <a:t>) of (?:</a:t>
            </a:r>
            <a:r>
              <a:rPr lang="en-GB" dirty="0" err="1"/>
              <a:t>lager|wine|beer</a:t>
            </a:r>
            <a:r>
              <a:rPr lang="en-GB" dirty="0"/>
              <a:t>)”. The (?:) is called a non-capturing group as it is a way to group a set of characters without capturing the matched text – if you don’t need to access the groups later and is more efficient.</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982532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3" name="Rectangle 3"/>
          <p:cNvSpPr>
            <a:spLocks noGrp="1" noChangeArrowheads="1"/>
          </p:cNvSpPr>
          <p:nvPr>
            <p:ph type="body" idx="1"/>
          </p:nvPr>
        </p:nvSpPr>
        <p:spPr/>
        <p:txBody>
          <a:bodyPr/>
          <a:lstStyle/>
          <a:p>
            <a:r>
              <a:rPr lang="en-GB" dirty="0"/>
              <a:t>Importing the </a:t>
            </a:r>
            <a:r>
              <a:rPr lang="en-GB" dirty="0">
                <a:latin typeface="Courier New"/>
                <a:cs typeface="Courier New"/>
              </a:rPr>
              <a:t>re</a:t>
            </a:r>
            <a:r>
              <a:rPr lang="en-GB" dirty="0"/>
              <a:t> module allows methods on the re class to be called, with search() and match() being the most common. The </a:t>
            </a:r>
            <a:r>
              <a:rPr lang="en-GB" dirty="0" err="1">
                <a:latin typeface="Courier New"/>
                <a:cs typeface="Courier New"/>
              </a:rPr>
              <a:t>fullmatch</a:t>
            </a:r>
            <a:r>
              <a:rPr lang="en-GB" dirty="0">
                <a:latin typeface="Courier New"/>
                <a:cs typeface="Courier New"/>
              </a:rPr>
              <a:t>()</a:t>
            </a:r>
            <a:r>
              <a:rPr lang="en-GB" dirty="0"/>
              <a:t> method was introduced at Python 3.4. They all return an object of class </a:t>
            </a:r>
            <a:r>
              <a:rPr lang="en-GB" dirty="0" err="1">
                <a:latin typeface="Courier New"/>
                <a:cs typeface="Courier New"/>
              </a:rPr>
              <a:t>MatchObject</a:t>
            </a:r>
            <a:r>
              <a:rPr lang="en-GB" dirty="0">
                <a:latin typeface="Courier New"/>
                <a:cs typeface="Courier New"/>
              </a:rPr>
              <a:t> or None (if not matched) and in this slide it is simply named m (for match object). Bond would approve.</a:t>
            </a:r>
          </a:p>
          <a:p>
            <a:endParaRPr lang="en-GB" dirty="0">
              <a:latin typeface="Courier New"/>
              <a:cs typeface="Courier New"/>
            </a:endParaRPr>
          </a:p>
          <a:p>
            <a:r>
              <a:rPr lang="en-GB" dirty="0">
                <a:latin typeface="Courier New"/>
                <a:cs typeface="Courier New"/>
              </a:rPr>
              <a:t>The match object m can then be tested as None will evaluate as False in Boolean context </a:t>
            </a:r>
            <a:r>
              <a:rPr lang="en-GB" dirty="0"/>
              <a:t>and a </a:t>
            </a:r>
            <a:r>
              <a:rPr lang="en-GB" dirty="0" err="1">
                <a:latin typeface="Courier New"/>
                <a:cs typeface="Courier New"/>
              </a:rPr>
              <a:t>re.error</a:t>
            </a:r>
            <a:r>
              <a:rPr lang="en-GB" dirty="0"/>
              <a:t> exception (enhanced in Python 3.5) is raised.</a:t>
            </a:r>
            <a:r>
              <a:rPr lang="en-GB" dirty="0">
                <a:latin typeface="Courier New"/>
                <a:cs typeface="Courier New"/>
              </a:rPr>
              <a:t> A </a:t>
            </a:r>
            <a:r>
              <a:rPr lang="en-GB" dirty="0" err="1">
                <a:latin typeface="Courier New"/>
                <a:cs typeface="Courier New"/>
              </a:rPr>
              <a:t>MatchObject</a:t>
            </a:r>
            <a:r>
              <a:rPr lang="en-GB" dirty="0">
                <a:latin typeface="Courier New"/>
                <a:cs typeface="Courier New"/>
              </a:rPr>
              <a:t> will evaluate as True.</a:t>
            </a:r>
          </a:p>
          <a:p>
            <a:endParaRPr lang="en-GB" dirty="0">
              <a:latin typeface="Courier New"/>
              <a:cs typeface="Courier New"/>
            </a:endParaRPr>
          </a:p>
          <a:p>
            <a:r>
              <a:rPr lang="en-US" dirty="0"/>
              <a:t>Remember, the group in parentheses is also known as a </a:t>
            </a:r>
            <a:r>
              <a:rPr lang="en-US" i="1" dirty="0"/>
              <a:t>capturing parentheses group</a:t>
            </a:r>
            <a:r>
              <a:rPr lang="en-US" i="0" dirty="0"/>
              <a:t> which means</a:t>
            </a:r>
            <a:r>
              <a:rPr lang="en-US" dirty="0"/>
              <a:t> text inside the group may be referred to later in the pattern as a back-reference. </a:t>
            </a:r>
          </a:p>
          <a:p>
            <a:endParaRPr lang="en-US" dirty="0"/>
          </a:p>
          <a:p>
            <a:r>
              <a:rPr lang="en-GB" dirty="0"/>
              <a:t>The </a:t>
            </a:r>
            <a:r>
              <a:rPr lang="en-GB" dirty="0" err="1"/>
              <a:t>MatchObject</a:t>
            </a:r>
            <a:r>
              <a:rPr lang="en-GB" dirty="0"/>
              <a:t> has a useful method called </a:t>
            </a:r>
            <a:r>
              <a:rPr lang="en-GB" dirty="0">
                <a:latin typeface="Courier New"/>
                <a:cs typeface="Courier New"/>
              </a:rPr>
              <a:t>groups()</a:t>
            </a:r>
            <a:r>
              <a:rPr lang="en-GB" dirty="0"/>
              <a:t> which returns a tuple containing all the matched text for all the capture groups and may be used like back-references. We could use Tuple indexing to extract a particular group, for example, </a:t>
            </a:r>
            <a:r>
              <a:rPr lang="en-GB" dirty="0" err="1"/>
              <a:t>m.groups</a:t>
            </a:r>
            <a:r>
              <a:rPr lang="en-GB" dirty="0"/>
              <a:t>()[0] will return the matched text from group 1.</a:t>
            </a:r>
          </a:p>
          <a:p>
            <a:endParaRPr lang="en-GB" dirty="0"/>
          </a:p>
          <a:p>
            <a:r>
              <a:rPr lang="en-GB" dirty="0"/>
              <a:t>A more Pythonic (and readable) way to extract text from group 1 is to use the group(1) method with the correct group number as a parameter, for example, </a:t>
            </a:r>
            <a:r>
              <a:rPr lang="en-GB" dirty="0" err="1"/>
              <a:t>m.group</a:t>
            </a:r>
            <a:r>
              <a:rPr lang="en-GB" dirty="0"/>
              <a:t>(1). Without parameters, the group() method will return only the matched string.</a:t>
            </a:r>
          </a:p>
          <a:p>
            <a:endParaRPr lang="en-GB" dirty="0"/>
          </a:p>
          <a:p>
            <a:r>
              <a:rPr lang="en-GB" dirty="0"/>
              <a:t>Other methods include </a:t>
            </a:r>
            <a:r>
              <a:rPr lang="en-GB" dirty="0">
                <a:latin typeface="Courier New"/>
                <a:cs typeface="Courier New"/>
              </a:rPr>
              <a:t>start()</a:t>
            </a:r>
            <a:r>
              <a:rPr lang="en-GB" dirty="0"/>
              <a:t> and </a:t>
            </a:r>
            <a:r>
              <a:rPr lang="en-GB" dirty="0">
                <a:latin typeface="Courier New"/>
                <a:cs typeface="Courier New"/>
              </a:rPr>
              <a:t>end()</a:t>
            </a:r>
            <a:r>
              <a:rPr lang="en-GB" dirty="0"/>
              <a:t>, which return the starting and end positions of the pattern in the text. There are several </a:t>
            </a:r>
            <a:r>
              <a:rPr lang="en-GB" dirty="0" err="1">
                <a:latin typeface="Courier New"/>
                <a:cs typeface="Courier New"/>
              </a:rPr>
              <a:t>MatchObject</a:t>
            </a:r>
            <a:r>
              <a:rPr lang="en-GB" dirty="0"/>
              <a:t> attributes, including </a:t>
            </a:r>
            <a:r>
              <a:rPr lang="en-GB" dirty="0">
                <a:latin typeface="Courier New"/>
                <a:cs typeface="Courier New"/>
              </a:rPr>
              <a:t>re</a:t>
            </a:r>
            <a:r>
              <a:rPr lang="en-GB" dirty="0"/>
              <a:t>, which gives the original regular expression, and </a:t>
            </a:r>
            <a:r>
              <a:rPr lang="en-GB" dirty="0">
                <a:latin typeface="Courier New"/>
                <a:cs typeface="Courier New"/>
              </a:rPr>
              <a:t>string</a:t>
            </a:r>
            <a:r>
              <a:rPr lang="en-GB" dirty="0"/>
              <a:t> which gives the original input.</a:t>
            </a:r>
          </a:p>
          <a:p>
            <a:endParaRPr lang="en-GB" dirty="0"/>
          </a:p>
          <a:p>
            <a:r>
              <a:rPr lang="en-GB" dirty="0"/>
              <a:t>Python RE syntax is like that used by lower-level language libraries, such as the GNU C regex package. We can also compile our REs for efficiency, for example:</a:t>
            </a:r>
          </a:p>
          <a:p>
            <a:pPr lvl="1">
              <a:spcBef>
                <a:spcPts val="0"/>
              </a:spcBef>
            </a:pPr>
            <a:r>
              <a:rPr lang="en-GB" dirty="0" err="1">
                <a:latin typeface="Courier New" panose="02070309020205020404" pitchFamily="49" charset="0"/>
                <a:cs typeface="Courier New" panose="02070309020205020404" pitchFamily="49" charset="0"/>
              </a:rPr>
              <a:t>reobj</a:t>
            </a:r>
            <a:r>
              <a:rPr lang="en-GB" dirty="0">
                <a:latin typeface="Courier New" panose="02070309020205020404" pitchFamily="49" charset="0"/>
                <a:cs typeface="Courier New" panose="02070309020205020404" pitchFamily="49" charset="0"/>
              </a:rPr>
              <a:t> = </a:t>
            </a:r>
            <a:r>
              <a:rPr lang="en-GB" dirty="0" err="1">
                <a:latin typeface="Courier New" panose="02070309020205020404" pitchFamily="49" charset="0"/>
                <a:cs typeface="Courier New" panose="02070309020205020404" pitchFamily="49" charset="0"/>
              </a:rPr>
              <a:t>re.compile</a:t>
            </a:r>
            <a:r>
              <a:rPr lang="en-GB" dirty="0">
                <a:latin typeface="Courier New" panose="02070309020205020404" pitchFamily="49" charset="0"/>
                <a:cs typeface="Courier New" panose="02070309020205020404" pitchFamily="49" charset="0"/>
              </a:rPr>
              <a:t> (r"([Ii]).*(\1)")</a:t>
            </a:r>
          </a:p>
          <a:p>
            <a:pPr lvl="1">
              <a:spcBef>
                <a:spcPts val="0"/>
              </a:spcBef>
            </a:pPr>
            <a:r>
              <a:rPr lang="en-GB" dirty="0">
                <a:latin typeface="Courier New" panose="02070309020205020404" pitchFamily="49" charset="0"/>
                <a:cs typeface="Courier New" panose="02070309020205020404" pitchFamily="49" charset="0"/>
              </a:rPr>
              <a:t>for line in file:</a:t>
            </a:r>
          </a:p>
          <a:p>
            <a:pPr lvl="1">
              <a:spcBef>
                <a:spcPts val="0"/>
              </a:spcBef>
            </a:pPr>
            <a:r>
              <a:rPr lang="en-GB" dirty="0">
                <a:latin typeface="Courier New" panose="02070309020205020404" pitchFamily="49" charset="0"/>
                <a:cs typeface="Courier New" panose="02070309020205020404" pitchFamily="49" charset="0"/>
              </a:rPr>
              <a:t>    m = </a:t>
            </a:r>
            <a:r>
              <a:rPr lang="en-GB" dirty="0" err="1">
                <a:latin typeface="Courier New" panose="02070309020205020404" pitchFamily="49" charset="0"/>
                <a:cs typeface="Courier New" panose="02070309020205020404" pitchFamily="49" charset="0"/>
              </a:rPr>
              <a:t>reobj.match</a:t>
            </a:r>
            <a:r>
              <a:rPr lang="en-GB" dirty="0">
                <a:latin typeface="Courier New" panose="02070309020205020404" pitchFamily="49" charset="0"/>
                <a:cs typeface="Courier New" panose="02070309020205020404" pitchFamily="49" charset="0"/>
              </a:rPr>
              <a:t>(line)</a:t>
            </a:r>
          </a:p>
          <a:p>
            <a:pPr lvl="1">
              <a:spcBef>
                <a:spcPts val="0"/>
              </a:spcBef>
            </a:pPr>
            <a:r>
              <a:rPr lang="en-GB" dirty="0">
                <a:latin typeface="Courier New" panose="02070309020205020404" pitchFamily="49" charset="0"/>
                <a:cs typeface="Courier New" panose="02070309020205020404" pitchFamily="49" charset="0"/>
              </a:rPr>
              <a:t>    if m:</a:t>
            </a:r>
          </a:p>
          <a:p>
            <a:pPr lvl="1">
              <a:spcBef>
                <a:spcPts val="0"/>
              </a:spcBef>
            </a:pPr>
            <a:r>
              <a:rPr lang="en-GB" dirty="0">
                <a:latin typeface="Courier New" panose="02070309020205020404" pitchFamily="49" charset="0"/>
                <a:cs typeface="Courier New" panose="02070309020205020404" pitchFamily="49" charset="0"/>
              </a:rPr>
              <a:t>        print(</a:t>
            </a:r>
            <a:r>
              <a:rPr lang="en-GB" dirty="0" err="1">
                <a:latin typeface="Courier New" panose="02070309020205020404" pitchFamily="49" charset="0"/>
                <a:cs typeface="Courier New" panose="02070309020205020404" pitchFamily="49" charset="0"/>
              </a:rPr>
              <a:t>m.string</a:t>
            </a:r>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m.start</a:t>
            </a:r>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m.end</a:t>
            </a:r>
            <a:r>
              <a:rPr lang="en-GB" dirty="0">
                <a:latin typeface="Courier New" panose="02070309020205020404" pitchFamily="49" charset="0"/>
                <a:cs typeface="Courier New" panose="02070309020205020404" pitchFamily="49" charset="0"/>
              </a:rPr>
              <a:t>()])</a:t>
            </a:r>
          </a:p>
          <a:p>
            <a:pPr lvl="1">
              <a:spcBef>
                <a:spcPts val="0"/>
              </a:spcBef>
            </a:pPr>
            <a:endParaRPr lang="en-GB" dirty="0">
              <a:latin typeface="Courier New" panose="02070309020205020404" pitchFamily="49" charset="0"/>
              <a:cs typeface="Courier New" panose="02070309020205020404" pitchFamily="49" charset="0"/>
            </a:endParaRPr>
          </a:p>
          <a:p>
            <a:r>
              <a:rPr lang="en-GB" dirty="0"/>
              <a:t>Notice the use of raw strings (r"…"), these mean we do not have to escape (\) special characters like brackets and braces – particularly useful with Regular Expressions.</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1305063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8" name="Rectangle 3"/>
          <p:cNvSpPr>
            <a:spLocks noGrp="1" noChangeArrowheads="1"/>
          </p:cNvSpPr>
          <p:nvPr>
            <p:ph type="body" idx="1"/>
          </p:nvPr>
        </p:nvSpPr>
        <p:spPr/>
        <p:txBody>
          <a:bodyPr/>
          <a:lstStyle/>
          <a:p>
            <a:r>
              <a:rPr lang="en-GB" dirty="0"/>
              <a:t>Substitution is reminiscent of the awk scripting language, in that we have a couple of method calls – sub() just returns the modified string and </a:t>
            </a:r>
            <a:r>
              <a:rPr lang="en-GB" dirty="0" err="1"/>
              <a:t>subn</a:t>
            </a:r>
            <a:r>
              <a:rPr lang="en-GB" dirty="0"/>
              <a:t>() returns a tuple of the modified string and the number of substitutions. Both perform global substitutions from the left of the string.</a:t>
            </a:r>
          </a:p>
          <a:p>
            <a:endParaRPr lang="en-GB" dirty="0"/>
          </a:p>
          <a:p>
            <a:r>
              <a:rPr lang="en-GB" dirty="0"/>
              <a:t>There are other useful re functions, for example split(), which is shown on the next slide.</a:t>
            </a:r>
          </a:p>
          <a:p>
            <a:endParaRPr lang="en-GB" dirty="0"/>
          </a:p>
          <a:p>
            <a:r>
              <a:rPr lang="en-GB" dirty="0"/>
              <a:t>We have also shown a compiled Regular Expression object. Compiling the Regex pattern makes for more efficient code when the same pattern is used many times, for example in a loop. Methods like match(), </a:t>
            </a:r>
            <a:r>
              <a:rPr lang="en-GB" dirty="0" err="1"/>
              <a:t>fullmatch</a:t>
            </a:r>
            <a:r>
              <a:rPr lang="en-GB" dirty="0"/>
              <a:t>(), </a:t>
            </a:r>
            <a:r>
              <a:rPr lang="en-GB" dirty="0" err="1"/>
              <a:t>findall</a:t>
            </a:r>
            <a:r>
              <a:rPr lang="en-GB" dirty="0"/>
              <a:t>(), search(), split(), sub(), and </a:t>
            </a:r>
            <a:r>
              <a:rPr lang="en-GB" dirty="0" err="1"/>
              <a:t>subn</a:t>
            </a:r>
            <a:r>
              <a:rPr lang="en-GB" dirty="0"/>
              <a:t>() may be called on these objects.  </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8746703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1" name="Rectangle 2"/>
          <p:cNvSpPr>
            <a:spLocks noGrp="1" noRot="1" noChangeAspect="1" noChangeArrowheads="1" noTextEdit="1"/>
          </p:cNvSpPr>
          <p:nvPr>
            <p:ph type="sldImg"/>
          </p:nvPr>
        </p:nvSpPr>
        <p:spPr>
          <a:ln/>
        </p:spPr>
      </p:sp>
      <p:sp>
        <p:nvSpPr>
          <p:cNvPr id="2970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GB" dirty="0"/>
              <a:t>String objects have the method split() that splits a string using a given field delimiter and returns a list of objects. This can be useful when reading in lines of text from a file and the text is to be modified. String objects are immutable, but list objects are mutable, can be modified and joined back into a string using the string join() method.</a:t>
            </a:r>
          </a:p>
          <a:p>
            <a:endParaRPr lang="en-GB" dirty="0"/>
          </a:p>
          <a:p>
            <a:r>
              <a:rPr lang="en-GB" dirty="0"/>
              <a:t>The </a:t>
            </a:r>
            <a:r>
              <a:rPr lang="en-GB" b="1" dirty="0">
                <a:latin typeface="Courier New" pitchFamily="49" charset="0"/>
              </a:rPr>
              <a:t>re</a:t>
            </a:r>
            <a:r>
              <a:rPr lang="en-GB" dirty="0"/>
              <a:t> module's version of </a:t>
            </a:r>
            <a:r>
              <a:rPr lang="en-GB" b="1" dirty="0">
                <a:latin typeface="Courier New" pitchFamily="49" charset="0"/>
              </a:rPr>
              <a:t>split()</a:t>
            </a:r>
            <a:r>
              <a:rPr lang="en-GB" dirty="0"/>
              <a:t> enables a regular expression to be used to describe the field delimiter (this is much like </a:t>
            </a:r>
            <a:r>
              <a:rPr lang="en-GB" dirty="0">
                <a:latin typeface="Courier New" pitchFamily="49" charset="0"/>
              </a:rPr>
              <a:t>split</a:t>
            </a:r>
            <a:r>
              <a:rPr lang="en-GB" dirty="0"/>
              <a:t> in Perl and PHP). In the example on the slide, the </a:t>
            </a:r>
            <a:r>
              <a:rPr lang="en-GB" dirty="0" err="1"/>
              <a:t>re.split</a:t>
            </a:r>
            <a:r>
              <a:rPr lang="en-GB" dirty="0"/>
              <a:t>() method has a set [:;.,] of alternative characters than can be used. It supports an optional max number of fields to return.</a:t>
            </a:r>
          </a:p>
          <a:p>
            <a:endParaRPr lang="en-GB" dirty="0"/>
          </a:p>
          <a:p>
            <a:r>
              <a:rPr lang="en-GB" dirty="0"/>
              <a:t>The optional parameter </a:t>
            </a:r>
            <a:r>
              <a:rPr lang="en-GB" i="1" dirty="0"/>
              <a:t>flags</a:t>
            </a:r>
            <a:r>
              <a:rPr lang="en-GB" dirty="0"/>
              <a:t> was added at 3.1 (see later) and can be used, for example, to ignore case.</a:t>
            </a:r>
          </a:p>
        </p:txBody>
      </p:sp>
    </p:spTree>
    <p:extLst>
      <p:ext uri="{BB962C8B-B14F-4D97-AF65-F5344CB8AC3E}">
        <p14:creationId xmlns:p14="http://schemas.microsoft.com/office/powerpoint/2010/main" val="37101760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7.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7.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8.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5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Housekeeping">
    <p:bg>
      <p:bgPr>
        <a:solidFill>
          <a:schemeClr val="tx1"/>
        </a:solidFill>
        <a:effectLst/>
      </p:bgPr>
    </p:bg>
    <p:spTree>
      <p:nvGrpSpPr>
        <p:cNvPr id="1" name=""/>
        <p:cNvGrpSpPr/>
        <p:nvPr/>
      </p:nvGrpSpPr>
      <p:grpSpPr>
        <a:xfrm>
          <a:off x="0" y="0"/>
          <a:ext cx="0" cy="0"/>
          <a:chOff x="0" y="0"/>
          <a:chExt cx="0" cy="0"/>
        </a:xfrm>
      </p:grpSpPr>
      <p:sp>
        <p:nvSpPr>
          <p:cNvPr id="12" name="object 3">
            <a:extLst>
              <a:ext uri="{FF2B5EF4-FFF2-40B4-BE49-F238E27FC236}">
                <a16:creationId xmlns:a16="http://schemas.microsoft.com/office/drawing/2014/main" id="{3344A4B7-0EC8-AD4A-8611-5B12AB419DC2}"/>
              </a:ext>
            </a:extLst>
          </p:cNvPr>
          <p:cNvSpPr/>
          <p:nvPr userDrawn="1"/>
        </p:nvSpPr>
        <p:spPr>
          <a:xfrm>
            <a:off x="0" y="0"/>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chemeClr val="tx2"/>
          </a:solidFill>
        </p:spPr>
        <p:txBody>
          <a:bodyPr wrap="square" lIns="0" tIns="0" rIns="0" bIns="0" rtlCol="0"/>
          <a:lstStyle/>
          <a:p>
            <a:endParaRPr sz="1029"/>
          </a:p>
        </p:txBody>
      </p:sp>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4" y="3433680"/>
            <a:ext cx="5627171" cy="968987"/>
          </a:xfrm>
        </p:spPr>
        <p:txBody>
          <a:bodyPr anchor="t" anchorCtr="0">
            <a:noAutofit/>
          </a:bodyPr>
          <a:lstStyle>
            <a:lvl1pPr algn="l">
              <a:lnSpc>
                <a:spcPts val="6000"/>
              </a:lnSpc>
              <a:defRPr sz="3600">
                <a:solidFill>
                  <a:schemeClr val="bg1"/>
                </a:solidFill>
              </a:defRPr>
            </a:lvl1pPr>
          </a:lstStyle>
          <a:p>
            <a:r>
              <a:rPr lang="en-US" noProof="0"/>
              <a:t>Housekeeping</a:t>
            </a:r>
            <a:endParaRPr lang="en-GB" noProof="0" dirty="0"/>
          </a:p>
        </p:txBody>
      </p:sp>
      <p:sp>
        <p:nvSpPr>
          <p:cNvPr id="6" name="Text Placeholder 6"/>
          <p:cNvSpPr>
            <a:spLocks noGrp="1"/>
          </p:cNvSpPr>
          <p:nvPr>
            <p:ph type="body" sz="quarter" idx="12" hasCustomPrompt="1"/>
          </p:nvPr>
        </p:nvSpPr>
        <p:spPr>
          <a:xfrm>
            <a:off x="384784" y="4894524"/>
            <a:ext cx="5627171" cy="1186921"/>
          </a:xfrm>
        </p:spPr>
        <p:txBody>
          <a:bodyPr/>
          <a:lstStyle>
            <a:lvl1pPr marL="342900" marR="0" indent="-342900" algn="l" defTabSz="914400" rtl="0" eaLnBrk="1" fontAlgn="auto" latinLnBrk="0" hangingPunct="1">
              <a:lnSpc>
                <a:spcPct val="100000"/>
              </a:lnSpc>
              <a:spcBef>
                <a:spcPts val="0"/>
              </a:spcBef>
              <a:spcAft>
                <a:spcPts val="0"/>
              </a:spcAft>
              <a:buClrTx/>
              <a:buSzPct val="115000"/>
              <a:buFont typeface="Arial" panose="020B0604020202020204" pitchFamily="34" charset="0"/>
              <a:buChar char="•"/>
              <a:tabLst/>
              <a:defRPr sz="2000" b="0">
                <a:solidFill>
                  <a:schemeClr val="bg1"/>
                </a:solidFill>
              </a:defRPr>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Tree>
    <p:extLst>
      <p:ext uri="{BB962C8B-B14F-4D97-AF65-F5344CB8AC3E}">
        <p14:creationId xmlns:p14="http://schemas.microsoft.com/office/powerpoint/2010/main" val="42768793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Meet &amp; Greet 1">
    <p:bg>
      <p:bgPr>
        <a:solidFill>
          <a:srgbClr val="38E2BB"/>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108881" y="-11575"/>
            <a:ext cx="8079261" cy="6875362"/>
          </a:xfrm>
          <a:prstGeom prst="rect">
            <a:avLst/>
          </a:prstGeom>
        </p:spPr>
      </p:pic>
      <p:sp>
        <p:nvSpPr>
          <p:cNvPr id="1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5" y="1706477"/>
            <a:ext cx="5002556" cy="808123"/>
          </a:xfrm>
        </p:spPr>
        <p:txBody>
          <a:bodyPr anchor="t" anchorCtr="0">
            <a:noAutofit/>
          </a:bodyPr>
          <a:lstStyle>
            <a:lvl1pPr algn="l">
              <a:lnSpc>
                <a:spcPts val="6000"/>
              </a:lnSpc>
              <a:defRPr sz="3600">
                <a:solidFill>
                  <a:srgbClr val="004050"/>
                </a:solidFill>
              </a:defRPr>
            </a:lvl1pPr>
          </a:lstStyle>
          <a:p>
            <a:r>
              <a:rPr lang="en-US" noProof="0" dirty="0"/>
              <a:t>Meet &amp; Greet</a:t>
            </a:r>
            <a:endParaRPr lang="en-GB" noProof="0" dirty="0"/>
          </a:p>
        </p:txBody>
      </p:sp>
      <p:sp>
        <p:nvSpPr>
          <p:cNvPr id="18" name="Text Placeholder 3"/>
          <p:cNvSpPr>
            <a:spLocks noGrp="1"/>
          </p:cNvSpPr>
          <p:nvPr>
            <p:ph type="body" sz="quarter" idx="10" hasCustomPrompt="1"/>
          </p:nvPr>
        </p:nvSpPr>
        <p:spPr>
          <a:xfrm>
            <a:off x="384785" y="2915404"/>
            <a:ext cx="4278655" cy="34015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404595973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Meet &amp; Greet 1">
    <p:bg>
      <p:bgPr>
        <a:solidFill>
          <a:srgbClr val="38E2BB"/>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08881" y="-11575"/>
            <a:ext cx="8079261" cy="6875362"/>
          </a:xfrm>
          <a:prstGeom prst="rect">
            <a:avLst/>
          </a:prstGeom>
        </p:spPr>
      </p:pic>
      <p:sp>
        <p:nvSpPr>
          <p:cNvPr id="1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5" y="1706477"/>
            <a:ext cx="5002556" cy="808123"/>
          </a:xfrm>
        </p:spPr>
        <p:txBody>
          <a:bodyPr anchor="t" anchorCtr="0">
            <a:noAutofit/>
          </a:bodyPr>
          <a:lstStyle>
            <a:lvl1pPr algn="l">
              <a:lnSpc>
                <a:spcPts val="6000"/>
              </a:lnSpc>
              <a:defRPr sz="3600">
                <a:solidFill>
                  <a:srgbClr val="004050"/>
                </a:solidFill>
              </a:defRPr>
            </a:lvl1pPr>
          </a:lstStyle>
          <a:p>
            <a:r>
              <a:rPr lang="en-US" noProof="0" dirty="0"/>
              <a:t>Meet &amp; Greet</a:t>
            </a:r>
            <a:endParaRPr lang="en-GB" noProof="0" dirty="0"/>
          </a:p>
        </p:txBody>
      </p:sp>
      <p:sp>
        <p:nvSpPr>
          <p:cNvPr id="18" name="Text Placeholder 3"/>
          <p:cNvSpPr>
            <a:spLocks noGrp="1"/>
          </p:cNvSpPr>
          <p:nvPr>
            <p:ph type="body" sz="quarter" idx="10" hasCustomPrompt="1"/>
          </p:nvPr>
        </p:nvSpPr>
        <p:spPr>
          <a:xfrm>
            <a:off x="384785" y="2915404"/>
            <a:ext cx="4278655" cy="34015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404595973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3_03 Section Divider">
    <p:bg>
      <p:bgPr>
        <a:solidFill>
          <a:schemeClr val="tx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9" y="1556247"/>
            <a:ext cx="5810250" cy="2277604"/>
          </a:xfrm>
        </p:spPr>
        <p:txBody>
          <a:bodyPr anchor="b" anchorCtr="0">
            <a:noAutofit/>
          </a:bodyPr>
          <a:lstStyle>
            <a:lvl1pPr algn="l">
              <a:lnSpc>
                <a:spcPct val="90000"/>
              </a:lnSpc>
              <a:defRPr sz="3600" spc="60" baseline="0">
                <a:solidFill>
                  <a:srgbClr val="004050"/>
                </a:solidFill>
              </a:defRPr>
            </a:lvl1pPr>
          </a:lstStyle>
          <a:p>
            <a:r>
              <a:rPr lang="en-US" noProof="0" dirty="0"/>
              <a:t>CLICK TO EDIT </a:t>
            </a:r>
            <a:br>
              <a:rPr lang="en-US" noProof="0" dirty="0"/>
            </a:br>
            <a:r>
              <a:rPr lang="en-US" noProof="0" dirty="0"/>
              <a:t>MASTER TITLE STYLE</a:t>
            </a:r>
            <a:endParaRPr lang="en-GB" noProof="0" dirty="0"/>
          </a:p>
        </p:txBody>
      </p:sp>
      <p:grpSp>
        <p:nvGrpSpPr>
          <p:cNvPr id="27" name="Group 26"/>
          <p:cNvGrpSpPr/>
          <p:nvPr userDrawn="1"/>
        </p:nvGrpSpPr>
        <p:grpSpPr>
          <a:xfrm>
            <a:off x="-2229" y="2361812"/>
            <a:ext cx="11067619" cy="4502135"/>
            <a:chOff x="-2229" y="2361812"/>
            <a:chExt cx="11067619" cy="4502135"/>
          </a:xfrm>
          <a:solidFill>
            <a:srgbClr val="004050"/>
          </a:solidFill>
        </p:grpSpPr>
        <p:sp>
          <p:nvSpPr>
            <p:cNvPr id="28" name="Freeform 27">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9" name="Freeform 28">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30" name="Freeform 29">
              <a:extLst>
                <a:ext uri="{FF2B5EF4-FFF2-40B4-BE49-F238E27FC236}">
                  <a16:creationId xmlns:a16="http://schemas.microsoft.com/office/drawing/2014/main" id="{2F450B4C-241D-A544-BBEF-175E01D6A139}"/>
                </a:ext>
              </a:extLst>
            </p:cNvPr>
            <p:cNvSpPr/>
            <p:nvPr userDrawn="1"/>
          </p:nvSpPr>
          <p:spPr>
            <a:xfrm flipV="1">
              <a:off x="-2229"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0029218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Overview or quotes 04">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004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 Placeholder 4"/>
          <p:cNvSpPr>
            <a:spLocks noGrp="1"/>
          </p:cNvSpPr>
          <p:nvPr>
            <p:ph type="body" sz="quarter" idx="15" hasCustomPrompt="1"/>
          </p:nvPr>
        </p:nvSpPr>
        <p:spPr>
          <a:xfrm>
            <a:off x="5037137" y="1349984"/>
            <a:ext cx="6770688" cy="5119407"/>
          </a:xfrm>
        </p:spPr>
        <p:txBody>
          <a:bodyPr/>
          <a:lstStyle>
            <a:lvl1pPr marL="0" indent="0">
              <a:lnSpc>
                <a:spcPct val="100000"/>
              </a:lnSpc>
              <a:buFont typeface="Arial" panose="020B0604020202020204" pitchFamily="34" charset="0"/>
              <a:buNone/>
              <a:defRPr sz="2000" b="0"/>
            </a:lvl1pPr>
            <a:lvl2pPr marL="180000" indent="-180000">
              <a:lnSpc>
                <a:spcPct val="100000"/>
              </a:lnSpc>
              <a:buFont typeface="Arial" panose="020B0604020202020204" pitchFamily="34" charset="0"/>
              <a:buChar char="•"/>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sz="2000"/>
            </a:lvl4pPr>
            <a:lvl5pPr marL="180000" indent="-180000">
              <a:buFont typeface="Arial" panose="020B0604020202020204" pitchFamily="34" charset="0"/>
              <a:buChar char="•"/>
              <a:defRPr sz="2000"/>
            </a:lvl5pPr>
          </a:lstStyle>
          <a:p>
            <a:pPr lvl="0"/>
            <a:r>
              <a:rPr lang="en-US" dirty="0"/>
              <a:t>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Freeform 12">
            <a:extLst>
              <a:ext uri="{FF2B5EF4-FFF2-40B4-BE49-F238E27FC236}">
                <a16:creationId xmlns:a16="http://schemas.microsoft.com/office/drawing/2014/main" id="{DF3D0604-3EEB-7547-A86F-8B3EFC40A3EC}"/>
              </a:ext>
            </a:extLst>
          </p:cNvPr>
          <p:cNvSpPr/>
          <p:nvPr userDrawn="1"/>
        </p:nvSpPr>
        <p:spPr>
          <a:xfrm>
            <a:off x="384784" y="4504759"/>
            <a:ext cx="4321328" cy="1964632"/>
          </a:xfrm>
          <a:custGeom>
            <a:avLst/>
            <a:gdLst>
              <a:gd name="connsiteX0" fmla="*/ 1010833 w 1009650"/>
              <a:gd name="connsiteY0" fmla="*/ 229067 h 457200"/>
              <a:gd name="connsiteX1" fmla="*/ 972733 w 1009650"/>
              <a:gd name="connsiteY1" fmla="*/ 246593 h 457200"/>
              <a:gd name="connsiteX2" fmla="*/ 768072 w 1009650"/>
              <a:gd name="connsiteY2" fmla="*/ 348701 h 457200"/>
              <a:gd name="connsiteX3" fmla="*/ 658853 w 1009650"/>
              <a:gd name="connsiteY3" fmla="*/ 435887 h 457200"/>
              <a:gd name="connsiteX4" fmla="*/ 625770 w 1009650"/>
              <a:gd name="connsiteY4" fmla="*/ 457159 h 457200"/>
              <a:gd name="connsiteX5" fmla="*/ 594020 w 1009650"/>
              <a:gd name="connsiteY5" fmla="*/ 447126 h 457200"/>
              <a:gd name="connsiteX6" fmla="*/ 591352 w 1009650"/>
              <a:gd name="connsiteY6" fmla="*/ 428076 h 457200"/>
              <a:gd name="connsiteX7" fmla="*/ 620117 w 1009650"/>
              <a:gd name="connsiteY7" fmla="*/ 377721 h 457200"/>
              <a:gd name="connsiteX8" fmla="*/ 677966 w 1009650"/>
              <a:gd name="connsiteY8" fmla="*/ 290281 h 457200"/>
              <a:gd name="connsiteX9" fmla="*/ 688507 w 1009650"/>
              <a:gd name="connsiteY9" fmla="*/ 269136 h 457200"/>
              <a:gd name="connsiteX10" fmla="*/ 674410 w 1009650"/>
              <a:gd name="connsiteY10" fmla="*/ 241704 h 457200"/>
              <a:gd name="connsiteX11" fmla="*/ 636310 w 1009650"/>
              <a:gd name="connsiteY11" fmla="*/ 240307 h 457200"/>
              <a:gd name="connsiteX12" fmla="*/ 469495 w 1009650"/>
              <a:gd name="connsiteY12" fmla="*/ 274597 h 457200"/>
              <a:gd name="connsiteX13" fmla="*/ 356846 w 1009650"/>
              <a:gd name="connsiteY13" fmla="*/ 325905 h 457200"/>
              <a:gd name="connsiteX14" fmla="*/ 235752 w 1009650"/>
              <a:gd name="connsiteY14" fmla="*/ 378864 h 457200"/>
              <a:gd name="connsiteX15" fmla="*/ 118468 w 1009650"/>
              <a:gd name="connsiteY15" fmla="*/ 386611 h 457200"/>
              <a:gd name="connsiteX16" fmla="*/ 4168 w 1009650"/>
              <a:gd name="connsiteY16" fmla="*/ 268882 h 457200"/>
              <a:gd name="connsiteX17" fmla="*/ 25186 w 1009650"/>
              <a:gd name="connsiteY17" fmla="*/ 136802 h 457200"/>
              <a:gd name="connsiteX18" fmla="*/ 149075 w 1009650"/>
              <a:gd name="connsiteY18" fmla="*/ 68476 h 457200"/>
              <a:gd name="connsiteX19" fmla="*/ 296649 w 1009650"/>
              <a:gd name="connsiteY19" fmla="*/ 103464 h 457200"/>
              <a:gd name="connsiteX20" fmla="*/ 415076 w 1009650"/>
              <a:gd name="connsiteY20" fmla="*/ 161059 h 457200"/>
              <a:gd name="connsiteX21" fmla="*/ 572429 w 1009650"/>
              <a:gd name="connsiteY21" fmla="*/ 209255 h 457200"/>
              <a:gd name="connsiteX22" fmla="*/ 649836 w 1009650"/>
              <a:gd name="connsiteY22" fmla="*/ 219161 h 457200"/>
              <a:gd name="connsiteX23" fmla="*/ 675236 w 1009650"/>
              <a:gd name="connsiteY23" fmla="*/ 216812 h 457200"/>
              <a:gd name="connsiteX24" fmla="*/ 690125 w 1009650"/>
              <a:gd name="connsiteY24" fmla="*/ 195995 h 457200"/>
              <a:gd name="connsiteX25" fmla="*/ 688317 w 1009650"/>
              <a:gd name="connsiteY25" fmla="*/ 190586 h 457200"/>
              <a:gd name="connsiteX26" fmla="*/ 667934 w 1009650"/>
              <a:gd name="connsiteY26" fmla="*/ 151343 h 457200"/>
              <a:gd name="connsiteX27" fmla="*/ 603036 w 1009650"/>
              <a:gd name="connsiteY27" fmla="*/ 53871 h 457200"/>
              <a:gd name="connsiteX28" fmla="*/ 591098 w 1009650"/>
              <a:gd name="connsiteY28" fmla="*/ 30820 h 457200"/>
              <a:gd name="connsiteX29" fmla="*/ 608179 w 1009650"/>
              <a:gd name="connsiteY29" fmla="*/ 848 h 457200"/>
              <a:gd name="connsiteX30" fmla="*/ 649200 w 1009650"/>
              <a:gd name="connsiteY30" fmla="*/ 12977 h 457200"/>
              <a:gd name="connsiteX31" fmla="*/ 701905 w 1009650"/>
              <a:gd name="connsiteY31" fmla="*/ 60856 h 457200"/>
              <a:gd name="connsiteX32" fmla="*/ 813474 w 1009650"/>
              <a:gd name="connsiteY32" fmla="*/ 134389 h 457200"/>
              <a:gd name="connsiteX33" fmla="*/ 1006642 w 1009650"/>
              <a:gd name="connsiteY33" fmla="*/ 226972 h 457200"/>
              <a:gd name="connsiteX34" fmla="*/ 1010833 w 1009650"/>
              <a:gd name="connsiteY34" fmla="*/ 229067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457200">
                <a:moveTo>
                  <a:pt x="1010833" y="229067"/>
                </a:moveTo>
                <a:cubicBezTo>
                  <a:pt x="997434" y="235417"/>
                  <a:pt x="984925" y="240815"/>
                  <a:pt x="972733" y="246593"/>
                </a:cubicBezTo>
                <a:cubicBezTo>
                  <a:pt x="903581" y="278724"/>
                  <a:pt x="833668" y="309522"/>
                  <a:pt x="768072" y="348701"/>
                </a:cubicBezTo>
                <a:cubicBezTo>
                  <a:pt x="728311" y="373291"/>
                  <a:pt x="691642" y="402562"/>
                  <a:pt x="658853" y="435887"/>
                </a:cubicBezTo>
                <a:cubicBezTo>
                  <a:pt x="650022" y="445921"/>
                  <a:pt x="638563" y="453288"/>
                  <a:pt x="625770" y="457159"/>
                </a:cubicBezTo>
                <a:cubicBezTo>
                  <a:pt x="614145" y="459928"/>
                  <a:pt x="601942" y="456072"/>
                  <a:pt x="594020" y="447126"/>
                </a:cubicBezTo>
                <a:cubicBezTo>
                  <a:pt x="588841" y="442152"/>
                  <a:pt x="587739" y="434281"/>
                  <a:pt x="591352" y="428076"/>
                </a:cubicBezTo>
                <a:cubicBezTo>
                  <a:pt x="600559" y="411122"/>
                  <a:pt x="609703" y="393977"/>
                  <a:pt x="620117" y="377721"/>
                </a:cubicBezTo>
                <a:cubicBezTo>
                  <a:pt x="639167" y="348320"/>
                  <a:pt x="658853" y="319555"/>
                  <a:pt x="677966" y="290281"/>
                </a:cubicBezTo>
                <a:cubicBezTo>
                  <a:pt x="682182" y="283605"/>
                  <a:pt x="685714" y="276521"/>
                  <a:pt x="688507" y="269136"/>
                </a:cubicBezTo>
                <a:cubicBezTo>
                  <a:pt x="693714" y="255801"/>
                  <a:pt x="688507" y="244244"/>
                  <a:pt x="674410" y="241704"/>
                </a:cubicBezTo>
                <a:cubicBezTo>
                  <a:pt x="661836" y="239482"/>
                  <a:pt x="649014" y="239012"/>
                  <a:pt x="636310" y="240307"/>
                </a:cubicBezTo>
                <a:cubicBezTo>
                  <a:pt x="579541" y="245958"/>
                  <a:pt x="523090" y="254975"/>
                  <a:pt x="469495" y="274597"/>
                </a:cubicBezTo>
                <a:cubicBezTo>
                  <a:pt x="431081" y="289732"/>
                  <a:pt x="393480" y="306858"/>
                  <a:pt x="356846" y="325905"/>
                </a:cubicBezTo>
                <a:cubicBezTo>
                  <a:pt x="317159" y="344955"/>
                  <a:pt x="278233" y="366227"/>
                  <a:pt x="235752" y="378864"/>
                </a:cubicBezTo>
                <a:cubicBezTo>
                  <a:pt x="197915" y="391187"/>
                  <a:pt x="157597" y="393850"/>
                  <a:pt x="118468" y="386611"/>
                </a:cubicBezTo>
                <a:cubicBezTo>
                  <a:pt x="60224" y="373808"/>
                  <a:pt x="15244" y="327478"/>
                  <a:pt x="4168" y="268882"/>
                </a:cubicBezTo>
                <a:cubicBezTo>
                  <a:pt x="-4405" y="222463"/>
                  <a:pt x="-849" y="177505"/>
                  <a:pt x="25186" y="136802"/>
                </a:cubicBezTo>
                <a:cubicBezTo>
                  <a:pt x="53888" y="91971"/>
                  <a:pt x="95925" y="69746"/>
                  <a:pt x="149075" y="68476"/>
                </a:cubicBezTo>
                <a:cubicBezTo>
                  <a:pt x="202224" y="67206"/>
                  <a:pt x="249976" y="81557"/>
                  <a:pt x="296649" y="103464"/>
                </a:cubicBezTo>
                <a:cubicBezTo>
                  <a:pt x="336400" y="122133"/>
                  <a:pt x="375875" y="141331"/>
                  <a:pt x="415076" y="161059"/>
                </a:cubicBezTo>
                <a:cubicBezTo>
                  <a:pt x="464691" y="185237"/>
                  <a:pt x="517785" y="201499"/>
                  <a:pt x="572429" y="209255"/>
                </a:cubicBezTo>
                <a:cubicBezTo>
                  <a:pt x="598126" y="213234"/>
                  <a:pt x="623928" y="216536"/>
                  <a:pt x="649836" y="219161"/>
                </a:cubicBezTo>
                <a:cubicBezTo>
                  <a:pt x="658375" y="219866"/>
                  <a:pt x="666971" y="219071"/>
                  <a:pt x="675236" y="216812"/>
                </a:cubicBezTo>
                <a:cubicBezTo>
                  <a:pt x="685095" y="215175"/>
                  <a:pt x="691762" y="205855"/>
                  <a:pt x="690125" y="195995"/>
                </a:cubicBezTo>
                <a:cubicBezTo>
                  <a:pt x="689812" y="194108"/>
                  <a:pt x="689201" y="192282"/>
                  <a:pt x="688317" y="190586"/>
                </a:cubicBezTo>
                <a:cubicBezTo>
                  <a:pt x="682682" y="176935"/>
                  <a:pt x="675862" y="163803"/>
                  <a:pt x="667934" y="151343"/>
                </a:cubicBezTo>
                <a:cubicBezTo>
                  <a:pt x="646724" y="118577"/>
                  <a:pt x="624499" y="86446"/>
                  <a:pt x="603036" y="53871"/>
                </a:cubicBezTo>
                <a:cubicBezTo>
                  <a:pt x="598297" y="46605"/>
                  <a:pt x="594298" y="38883"/>
                  <a:pt x="591098" y="30820"/>
                </a:cubicBezTo>
                <a:cubicBezTo>
                  <a:pt x="584748" y="15771"/>
                  <a:pt x="592304" y="3833"/>
                  <a:pt x="608179" y="848"/>
                </a:cubicBezTo>
                <a:cubicBezTo>
                  <a:pt x="623012" y="-2026"/>
                  <a:pt x="638315" y="2499"/>
                  <a:pt x="649200" y="12977"/>
                </a:cubicBezTo>
                <a:cubicBezTo>
                  <a:pt x="666917" y="28788"/>
                  <a:pt x="683999" y="45298"/>
                  <a:pt x="701905" y="60856"/>
                </a:cubicBezTo>
                <a:cubicBezTo>
                  <a:pt x="735701" y="90165"/>
                  <a:pt x="773214" y="114889"/>
                  <a:pt x="813474" y="134389"/>
                </a:cubicBezTo>
                <a:cubicBezTo>
                  <a:pt x="877674" y="165631"/>
                  <a:pt x="942253" y="196111"/>
                  <a:pt x="1006642" y="226972"/>
                </a:cubicBezTo>
                <a:cubicBezTo>
                  <a:pt x="1007785" y="227226"/>
                  <a:pt x="1008801" y="227924"/>
                  <a:pt x="1010833" y="229067"/>
                </a:cubicBezTo>
                <a:close/>
              </a:path>
            </a:pathLst>
          </a:custGeom>
          <a:solidFill>
            <a:srgbClr val="09EDB8"/>
          </a:solidFill>
          <a:ln w="6350" cap="flat">
            <a:noFill/>
            <a:prstDash val="solid"/>
            <a:miter/>
          </a:ln>
        </p:spPr>
        <p:txBody>
          <a:bodyPr rtlCol="0" anchor="ctr"/>
          <a:lstStyle/>
          <a:p>
            <a:endParaRPr lang="en-GB"/>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0"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rgbClr val="09EDB8"/>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pic>
        <p:nvPicPr>
          <p:cNvPr id="2" name="Graphic 31">
            <a:extLst>
              <a:ext uri="{FF2B5EF4-FFF2-40B4-BE49-F238E27FC236}">
                <a16:creationId xmlns:a16="http://schemas.microsoft.com/office/drawing/2014/main" id="{F6C411E8-D50E-4C72-27F9-88A7376E316D}"/>
              </a:ext>
            </a:extLst>
          </p:cNvPr>
          <p:cNvPicPr>
            <a:picLocks noChangeAspect="1"/>
          </p:cNvPicPr>
          <p:nvPr userDrawn="1"/>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3589945353"/>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Arrow Left">
    <p:spTree>
      <p:nvGrpSpPr>
        <p:cNvPr id="1" name=""/>
        <p:cNvGrpSpPr/>
        <p:nvPr/>
      </p:nvGrpSpPr>
      <p:grpSpPr>
        <a:xfrm>
          <a:off x="0" y="0"/>
          <a:ext cx="0" cy="0"/>
          <a:chOff x="0" y="0"/>
          <a:chExt cx="0" cy="0"/>
        </a:xfrm>
      </p:grpSpPr>
      <p:sp>
        <p:nvSpPr>
          <p:cNvPr id="3"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5"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grpSp>
        <p:nvGrpSpPr>
          <p:cNvPr id="19" name="Group 18"/>
          <p:cNvGrpSpPr/>
          <p:nvPr userDrawn="1"/>
        </p:nvGrpSpPr>
        <p:grpSpPr>
          <a:xfrm>
            <a:off x="-6058" y="3531457"/>
            <a:ext cx="5797612" cy="2365031"/>
            <a:chOff x="-2229" y="2361812"/>
            <a:chExt cx="11067619" cy="4514835"/>
          </a:xfrm>
          <a:solidFill>
            <a:srgbClr val="09EDB8"/>
          </a:solidFill>
        </p:grpSpPr>
        <p:sp>
          <p:nvSpPr>
            <p:cNvPr id="20" name="Freeform 1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1" name="Freeform 20">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2" name="Freeform 21">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37035841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 name="Graphic 31">
            <a:extLst>
              <a:ext uri="{FF2B5EF4-FFF2-40B4-BE49-F238E27FC236}">
                <a16:creationId xmlns:a16="http://schemas.microsoft.com/office/drawing/2014/main" id="{9B956C83-FD38-7CFF-F36F-B35E4365F0B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91211489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Activity 1">
    <p:bg>
      <p:bgPr>
        <a:solidFill>
          <a:srgbClr val="0EEEB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4"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a:p>
        </p:txBody>
      </p:sp>
    </p:spTree>
    <p:extLst>
      <p:ext uri="{BB962C8B-B14F-4D97-AF65-F5344CB8AC3E}">
        <p14:creationId xmlns:p14="http://schemas.microsoft.com/office/powerpoint/2010/main" val="278688700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4_01 Section Divider">
    <p:bg>
      <p:bgPr>
        <a:solidFill>
          <a:schemeClr val="tx1"/>
        </a:solidFill>
        <a:effectLst/>
      </p:bgPr>
    </p:bg>
    <p:spTree>
      <p:nvGrpSpPr>
        <p:cNvPr id="1" name=""/>
        <p:cNvGrpSpPr/>
        <p:nvPr/>
      </p:nvGrpSpPr>
      <p:grpSpPr>
        <a:xfrm>
          <a:off x="0" y="0"/>
          <a:ext cx="0" cy="0"/>
          <a:chOff x="0" y="0"/>
          <a:chExt cx="0" cy="0"/>
        </a:xfrm>
      </p:grpSpPr>
      <p:sp>
        <p:nvSpPr>
          <p:cNvPr id="5" name="Rectangle 4"/>
          <p:cNvSpPr/>
          <p:nvPr userDrawn="1"/>
        </p:nvSpPr>
        <p:spPr>
          <a:xfrm>
            <a:off x="-609" y="0"/>
            <a:ext cx="12192609" cy="685800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bject 3">
            <a:extLst>
              <a:ext uri="{FF2B5EF4-FFF2-40B4-BE49-F238E27FC236}">
                <a16:creationId xmlns:a16="http://schemas.microsoft.com/office/drawing/2014/main" id="{3344A4B7-0EC8-AD4A-8611-5B12AB419DC2}"/>
              </a:ext>
            </a:extLst>
          </p:cNvPr>
          <p:cNvSpPr/>
          <p:nvPr userDrawn="1"/>
        </p:nvSpPr>
        <p:spPr>
          <a:xfrm>
            <a:off x="0" y="0"/>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rgbClr val="004050"/>
          </a:solidFill>
        </p:spPr>
        <p:txBody>
          <a:bodyPr wrap="square" lIns="0" tIns="0" rIns="0" bIns="0" rtlCol="0"/>
          <a:lstStyle/>
          <a:p>
            <a:endParaRPr sz="1029"/>
          </a:p>
        </p:txBody>
      </p:sp>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8" y="2779800"/>
            <a:ext cx="5627171" cy="1682133"/>
          </a:xfrm>
        </p:spPr>
        <p:txBody>
          <a:bodyPr anchor="b" anchorCtr="0">
            <a:noAutofit/>
          </a:bodyPr>
          <a:lstStyle>
            <a:lvl1pPr algn="l">
              <a:lnSpc>
                <a:spcPts val="6000"/>
              </a:lnSpc>
              <a:defRPr sz="3600" spc="60" baseline="0">
                <a:solidFill>
                  <a:srgbClr val="004050"/>
                </a:solidFill>
              </a:defRPr>
            </a:lvl1pPr>
          </a:lstStyle>
          <a:p>
            <a:r>
              <a:rPr lang="en-US" noProof="0" dirty="0"/>
              <a:t>CLICK TO EDIT MASTER TITLE STYLE</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280405" y="399619"/>
            <a:ext cx="857393" cy="522401"/>
          </a:xfrm>
          <a:prstGeom prst="rect">
            <a:avLst/>
          </a:prstGeom>
        </p:spPr>
      </p:pic>
      <p:sp>
        <p:nvSpPr>
          <p:cNvPr id="7" name="Rectangle 6"/>
          <p:cNvSpPr/>
          <p:nvPr userDrawn="1"/>
        </p:nvSpPr>
        <p:spPr>
          <a:xfrm>
            <a:off x="758190" y="769620"/>
            <a:ext cx="379608" cy="11049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161448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7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sp>
        <p:nvSpPr>
          <p:cNvPr id="11" name="Freeform 10">
            <a:extLst>
              <a:ext uri="{FF2B5EF4-FFF2-40B4-BE49-F238E27FC236}">
                <a16:creationId xmlns:a16="http://schemas.microsoft.com/office/drawing/2014/main" id="{35B5D0DF-4895-DB4F-85D9-C3FFDE55B8C8}"/>
              </a:ext>
            </a:extLst>
          </p:cNvPr>
          <p:cNvSpPr/>
          <p:nvPr userDrawn="1"/>
        </p:nvSpPr>
        <p:spPr>
          <a:xfrm>
            <a:off x="384784" y="4708688"/>
            <a:ext cx="4136901" cy="1728688"/>
          </a:xfrm>
          <a:custGeom>
            <a:avLst/>
            <a:gdLst>
              <a:gd name="connsiteX0" fmla="*/ 1041083 w 1035050"/>
              <a:gd name="connsiteY0" fmla="*/ 232283 h 527050"/>
              <a:gd name="connsiteX1" fmla="*/ 1041083 w 1035050"/>
              <a:gd name="connsiteY1" fmla="*/ 300545 h 527050"/>
              <a:gd name="connsiteX2" fmla="*/ 807403 w 1035050"/>
              <a:gd name="connsiteY2" fmla="*/ 532448 h 527050"/>
              <a:gd name="connsiteX3" fmla="*/ 738569 w 1035050"/>
              <a:gd name="connsiteY3" fmla="*/ 532448 h 527050"/>
              <a:gd name="connsiteX4" fmla="*/ 849249 w 1035050"/>
              <a:gd name="connsiteY4" fmla="*/ 300545 h 527050"/>
              <a:gd name="connsiteX5" fmla="*/ 564071 w 1035050"/>
              <a:gd name="connsiteY5" fmla="*/ 300545 h 527050"/>
              <a:gd name="connsiteX6" fmla="*/ 330454 w 1035050"/>
              <a:gd name="connsiteY6" fmla="*/ 532448 h 527050"/>
              <a:gd name="connsiteX7" fmla="*/ 261430 w 1035050"/>
              <a:gd name="connsiteY7" fmla="*/ 532448 h 527050"/>
              <a:gd name="connsiteX8" fmla="*/ 355854 w 1035050"/>
              <a:gd name="connsiteY8" fmla="*/ 314769 h 527050"/>
              <a:gd name="connsiteX9" fmla="*/ 202819 w 1035050"/>
              <a:gd name="connsiteY9" fmla="*/ 532448 h 527050"/>
              <a:gd name="connsiteX10" fmla="*/ 134049 w 1035050"/>
              <a:gd name="connsiteY10" fmla="*/ 532448 h 527050"/>
              <a:gd name="connsiteX11" fmla="*/ 232220 w 1035050"/>
              <a:gd name="connsiteY11" fmla="*/ 311277 h 527050"/>
              <a:gd name="connsiteX12" fmla="*/ 68771 w 1035050"/>
              <a:gd name="connsiteY12" fmla="*/ 532448 h 527050"/>
              <a:gd name="connsiteX13" fmla="*/ 0 w 1035050"/>
              <a:gd name="connsiteY13" fmla="*/ 532448 h 527050"/>
              <a:gd name="connsiteX14" fmla="*/ 162751 w 1035050"/>
              <a:gd name="connsiteY14" fmla="*/ 266192 h 527050"/>
              <a:gd name="connsiteX15" fmla="*/ 0 w 1035050"/>
              <a:gd name="connsiteY15" fmla="*/ 0 h 527050"/>
              <a:gd name="connsiteX16" fmla="*/ 68771 w 1035050"/>
              <a:gd name="connsiteY16" fmla="*/ 0 h 527050"/>
              <a:gd name="connsiteX17" fmla="*/ 231712 w 1035050"/>
              <a:gd name="connsiteY17" fmla="*/ 221107 h 527050"/>
              <a:gd name="connsiteX18" fmla="*/ 134049 w 1035050"/>
              <a:gd name="connsiteY18" fmla="*/ 381 h 527050"/>
              <a:gd name="connsiteX19" fmla="*/ 202819 w 1035050"/>
              <a:gd name="connsiteY19" fmla="*/ 381 h 527050"/>
              <a:gd name="connsiteX20" fmla="*/ 355918 w 1035050"/>
              <a:gd name="connsiteY20" fmla="*/ 218059 h 527050"/>
              <a:gd name="connsiteX21" fmla="*/ 261430 w 1035050"/>
              <a:gd name="connsiteY21" fmla="*/ 381 h 527050"/>
              <a:gd name="connsiteX22" fmla="*/ 330264 w 1035050"/>
              <a:gd name="connsiteY22" fmla="*/ 381 h 527050"/>
              <a:gd name="connsiteX23" fmla="*/ 564071 w 1035050"/>
              <a:gd name="connsiteY23" fmla="*/ 232283 h 527050"/>
              <a:gd name="connsiteX24" fmla="*/ 849440 w 1035050"/>
              <a:gd name="connsiteY24" fmla="*/ 232283 h 527050"/>
              <a:gd name="connsiteX25" fmla="*/ 738759 w 1035050"/>
              <a:gd name="connsiteY25" fmla="*/ 381 h 527050"/>
              <a:gd name="connsiteX26" fmla="*/ 807593 w 1035050"/>
              <a:gd name="connsiteY26" fmla="*/ 381 h 527050"/>
              <a:gd name="connsiteX27" fmla="*/ 1041083 w 1035050"/>
              <a:gd name="connsiteY27" fmla="*/ 232283 h 52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35050" h="527050">
                <a:moveTo>
                  <a:pt x="1041083" y="232283"/>
                </a:moveTo>
                <a:lnTo>
                  <a:pt x="1041083" y="300545"/>
                </a:lnTo>
                <a:cubicBezTo>
                  <a:pt x="912573" y="300194"/>
                  <a:pt x="808032" y="403939"/>
                  <a:pt x="807403" y="532448"/>
                </a:cubicBezTo>
                <a:lnTo>
                  <a:pt x="738569" y="532448"/>
                </a:lnTo>
                <a:cubicBezTo>
                  <a:pt x="738665" y="442426"/>
                  <a:pt x="779322" y="357240"/>
                  <a:pt x="849249" y="300545"/>
                </a:cubicBezTo>
                <a:lnTo>
                  <a:pt x="564071" y="300545"/>
                </a:lnTo>
                <a:cubicBezTo>
                  <a:pt x="435571" y="300194"/>
                  <a:pt x="331049" y="403949"/>
                  <a:pt x="330454" y="532448"/>
                </a:cubicBezTo>
                <a:lnTo>
                  <a:pt x="261430" y="532448"/>
                </a:lnTo>
                <a:cubicBezTo>
                  <a:pt x="261469" y="449957"/>
                  <a:pt x="295649" y="371162"/>
                  <a:pt x="355854" y="314769"/>
                </a:cubicBezTo>
                <a:cubicBezTo>
                  <a:pt x="264255" y="348074"/>
                  <a:pt x="203155" y="434982"/>
                  <a:pt x="202819" y="532448"/>
                </a:cubicBezTo>
                <a:lnTo>
                  <a:pt x="134049" y="532448"/>
                </a:lnTo>
                <a:cubicBezTo>
                  <a:pt x="134077" y="448170"/>
                  <a:pt x="169736" y="367833"/>
                  <a:pt x="232220" y="311277"/>
                </a:cubicBezTo>
                <a:cubicBezTo>
                  <a:pt x="135308" y="341431"/>
                  <a:pt x="69149" y="430954"/>
                  <a:pt x="68771" y="532448"/>
                </a:cubicBezTo>
                <a:lnTo>
                  <a:pt x="0" y="532448"/>
                </a:lnTo>
                <a:cubicBezTo>
                  <a:pt x="242" y="420258"/>
                  <a:pt x="63014" y="317565"/>
                  <a:pt x="162751" y="266192"/>
                </a:cubicBezTo>
                <a:cubicBezTo>
                  <a:pt x="63024" y="214841"/>
                  <a:pt x="251" y="112170"/>
                  <a:pt x="0" y="0"/>
                </a:cubicBezTo>
                <a:lnTo>
                  <a:pt x="68771" y="0"/>
                </a:lnTo>
                <a:cubicBezTo>
                  <a:pt x="69086" y="101339"/>
                  <a:pt x="135011" y="190797"/>
                  <a:pt x="231712" y="221107"/>
                </a:cubicBezTo>
                <a:cubicBezTo>
                  <a:pt x="169531" y="164565"/>
                  <a:pt x="134072" y="84425"/>
                  <a:pt x="134049" y="381"/>
                </a:cubicBezTo>
                <a:lnTo>
                  <a:pt x="202819" y="381"/>
                </a:lnTo>
                <a:cubicBezTo>
                  <a:pt x="203128" y="97875"/>
                  <a:pt x="264269" y="184807"/>
                  <a:pt x="355918" y="218059"/>
                </a:cubicBezTo>
                <a:cubicBezTo>
                  <a:pt x="295689" y="161678"/>
                  <a:pt x="261486" y="82882"/>
                  <a:pt x="261430" y="381"/>
                </a:cubicBezTo>
                <a:lnTo>
                  <a:pt x="330264" y="381"/>
                </a:lnTo>
                <a:cubicBezTo>
                  <a:pt x="330893" y="128940"/>
                  <a:pt x="435511" y="232705"/>
                  <a:pt x="564071" y="232283"/>
                </a:cubicBezTo>
                <a:lnTo>
                  <a:pt x="849440" y="232283"/>
                </a:lnTo>
                <a:cubicBezTo>
                  <a:pt x="779505" y="175595"/>
                  <a:pt x="738847" y="90405"/>
                  <a:pt x="738759" y="381"/>
                </a:cubicBezTo>
                <a:lnTo>
                  <a:pt x="807593" y="381"/>
                </a:lnTo>
                <a:cubicBezTo>
                  <a:pt x="808223" y="128815"/>
                  <a:pt x="912647" y="232530"/>
                  <a:pt x="1041083" y="232283"/>
                </a:cubicBezTo>
                <a:close/>
              </a:path>
            </a:pathLst>
          </a:custGeom>
          <a:solidFill>
            <a:srgbClr val="004050"/>
          </a:solidFill>
          <a:ln w="6350" cap="flat">
            <a:noFill/>
            <a:prstDash val="solid"/>
            <a:miter/>
          </a:ln>
        </p:spPr>
        <p:txBody>
          <a:bodyPr rtlCol="0" anchor="ctr"/>
          <a:lstStyle/>
          <a:p>
            <a:endParaRPr lang="en-GB"/>
          </a:p>
        </p:txBody>
      </p:sp>
    </p:spTree>
    <p:extLst>
      <p:ext uri="{BB962C8B-B14F-4D97-AF65-F5344CB8AC3E}">
        <p14:creationId xmlns:p14="http://schemas.microsoft.com/office/powerpoint/2010/main" val="274887005"/>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7_Text Slide A">
    <p:spTree>
      <p:nvGrpSpPr>
        <p:cNvPr id="1" name=""/>
        <p:cNvGrpSpPr/>
        <p:nvPr/>
      </p:nvGrpSpPr>
      <p:grpSpPr>
        <a:xfrm>
          <a:off x="0" y="0"/>
          <a:ext cx="0" cy="0"/>
          <a:chOff x="0" y="0"/>
          <a:chExt cx="0" cy="0"/>
        </a:xfrm>
      </p:grpSpPr>
      <p:sp>
        <p:nvSpPr>
          <p:cNvPr id="11"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8"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1" name="Group 20"/>
          <p:cNvGrpSpPr/>
          <p:nvPr userDrawn="1"/>
        </p:nvGrpSpPr>
        <p:grpSpPr>
          <a:xfrm>
            <a:off x="-6058" y="3531457"/>
            <a:ext cx="5797612" cy="2365031"/>
            <a:chOff x="-2229" y="2361812"/>
            <a:chExt cx="11067619" cy="4514835"/>
          </a:xfrm>
          <a:solidFill>
            <a:srgbClr val="28CFF9"/>
          </a:solidFill>
        </p:grpSpPr>
        <p:sp>
          <p:nvSpPr>
            <p:cNvPr id="22" name="Freeform 21">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3" name="Freeform 2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4" name="Freeform 23">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822106750"/>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28CFF9"/>
          </a:solidFill>
          <a:ln w="6350" cap="flat">
            <a:noFill/>
            <a:prstDash val="solid"/>
            <a:miter/>
          </a:ln>
        </p:spPr>
        <p:txBody>
          <a:bodyPr rtlCol="0" anchor="ctr"/>
          <a:lstStyle/>
          <a:p>
            <a:endParaRPr lang="en-GB"/>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94725214"/>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1_Activity 1">
    <p:bg>
      <p:bgPr>
        <a:solidFill>
          <a:srgbClr val="28CFF9"/>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1928947671"/>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5_03 Section Divider">
    <p:bg>
      <p:bgPr>
        <a:solidFill>
          <a:srgbClr val="F3622C"/>
        </a:solidFill>
        <a:effectLst/>
      </p:bgPr>
    </p:bg>
    <p:spTree>
      <p:nvGrpSpPr>
        <p:cNvPr id="1" name=""/>
        <p:cNvGrpSpPr/>
        <p:nvPr/>
      </p:nvGrpSpPr>
      <p:grpSpPr>
        <a:xfrm>
          <a:off x="0" y="0"/>
          <a:ext cx="0" cy="0"/>
          <a:chOff x="0" y="0"/>
          <a:chExt cx="0" cy="0"/>
        </a:xfrm>
      </p:grpSpPr>
      <p:sp>
        <p:nvSpPr>
          <p:cNvPr id="16" name="Rectangle 15"/>
          <p:cNvSpPr/>
          <p:nvPr userDrawn="1"/>
        </p:nvSpPr>
        <p:spPr>
          <a:xfrm>
            <a:off x="760859" y="768561"/>
            <a:ext cx="379608" cy="110490"/>
          </a:xfrm>
          <a:prstGeom prst="rect">
            <a:avLst/>
          </a:prstGeom>
          <a:solidFill>
            <a:srgbClr val="F362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itle 1">
            <a:extLst>
              <a:ext uri="{FF2B5EF4-FFF2-40B4-BE49-F238E27FC236}">
                <a16:creationId xmlns:a16="http://schemas.microsoft.com/office/drawing/2014/main" id="{EBBB6D40-B4C9-8B4A-B2A6-126F64906376}"/>
              </a:ext>
            </a:extLst>
          </p:cNvPr>
          <p:cNvSpPr>
            <a:spLocks noGrp="1"/>
          </p:cNvSpPr>
          <p:nvPr userDrawn="1">
            <p:ph type="ctrTitle" hasCustomPrompt="1"/>
          </p:nvPr>
        </p:nvSpPr>
        <p:spPr>
          <a:xfrm>
            <a:off x="376239" y="1556247"/>
            <a:ext cx="5810250" cy="2277604"/>
          </a:xfrm>
        </p:spPr>
        <p:txBody>
          <a:bodyPr anchor="b" anchorCtr="0">
            <a:noAutofit/>
          </a:bodyPr>
          <a:lstStyle>
            <a:lvl1pPr algn="l">
              <a:lnSpc>
                <a:spcPct val="90000"/>
              </a:lnSpc>
              <a:defRPr sz="3600" spc="60" baseline="0">
                <a:solidFill>
                  <a:schemeClr val="bg1"/>
                </a:solidFill>
              </a:defRPr>
            </a:lvl1pPr>
          </a:lstStyle>
          <a:p>
            <a:r>
              <a:rPr lang="en-US" noProof="0" dirty="0"/>
              <a:t>CLICK TO EDIT </a:t>
            </a:r>
            <a:br>
              <a:rPr lang="en-US" noProof="0" dirty="0"/>
            </a:br>
            <a:r>
              <a:rPr lang="en-US" noProof="0" dirty="0"/>
              <a:t>MASTER TITLE STYLE</a:t>
            </a:r>
            <a:endParaRPr lang="en-GB" noProof="0" dirty="0"/>
          </a:p>
        </p:txBody>
      </p:sp>
      <p:grpSp>
        <p:nvGrpSpPr>
          <p:cNvPr id="6" name="Group 5"/>
          <p:cNvGrpSpPr/>
          <p:nvPr userDrawn="1"/>
        </p:nvGrpSpPr>
        <p:grpSpPr>
          <a:xfrm>
            <a:off x="-2229" y="2361812"/>
            <a:ext cx="11067619" cy="4502135"/>
            <a:chOff x="-2229" y="2361812"/>
            <a:chExt cx="11067619" cy="4502135"/>
          </a:xfrm>
        </p:grpSpPr>
        <p:sp>
          <p:nvSpPr>
            <p:cNvPr id="10" name="Freeform 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a:p>
          </p:txBody>
        </p:sp>
        <p:sp>
          <p:nvSpPr>
            <p:cNvPr id="13" name="Freeform 1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a:p>
          </p:txBody>
        </p:sp>
        <p:sp>
          <p:nvSpPr>
            <p:cNvPr id="15" name="Freeform 14">
              <a:extLst>
                <a:ext uri="{FF2B5EF4-FFF2-40B4-BE49-F238E27FC236}">
                  <a16:creationId xmlns:a16="http://schemas.microsoft.com/office/drawing/2014/main" id="{2F450B4C-241D-A544-BBEF-175E01D6A139}"/>
                </a:ext>
              </a:extLst>
            </p:cNvPr>
            <p:cNvSpPr/>
            <p:nvPr userDrawn="1"/>
          </p:nvSpPr>
          <p:spPr>
            <a:xfrm flipV="1">
              <a:off x="-467"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356146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2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F362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bg1"/>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4" name="Group 3"/>
          <p:cNvGrpSpPr/>
          <p:nvPr userDrawn="1"/>
        </p:nvGrpSpPr>
        <p:grpSpPr>
          <a:xfrm>
            <a:off x="-1717" y="4568506"/>
            <a:ext cx="4628886" cy="1406446"/>
            <a:chOff x="-1717" y="4568506"/>
            <a:chExt cx="4628886" cy="1406446"/>
          </a:xfrm>
        </p:grpSpPr>
        <p:sp>
          <p:nvSpPr>
            <p:cNvPr id="11" name="Freeform 10">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rgbClr val="F8D237"/>
            </a:solidFill>
            <a:ln w="6350" cap="flat">
              <a:noFill/>
              <a:prstDash val="solid"/>
              <a:miter/>
            </a:ln>
          </p:spPr>
          <p:txBody>
            <a:bodyPr rtlCol="0" anchor="ctr"/>
            <a:lstStyle/>
            <a:p>
              <a:endParaRPr lang="en-GB"/>
            </a:p>
          </p:txBody>
        </p:sp>
        <p:sp>
          <p:nvSpPr>
            <p:cNvPr id="13" name="Freeform 12">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rgbClr val="F8D237"/>
            </a:solid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98918914"/>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Text Slide A">
    <p:spTree>
      <p:nvGrpSpPr>
        <p:cNvPr id="1" name=""/>
        <p:cNvGrpSpPr/>
        <p:nvPr/>
      </p:nvGrpSpPr>
      <p:grpSpPr>
        <a:xfrm>
          <a:off x="0" y="0"/>
          <a:ext cx="0" cy="0"/>
          <a:chOff x="0" y="0"/>
          <a:chExt cx="0" cy="0"/>
        </a:xfrm>
      </p:grpSpPr>
      <p:sp>
        <p:nvSpPr>
          <p:cNvPr id="15"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6"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8" name="Group 27"/>
          <p:cNvGrpSpPr/>
          <p:nvPr userDrawn="1"/>
        </p:nvGrpSpPr>
        <p:grpSpPr>
          <a:xfrm>
            <a:off x="-6058" y="3531457"/>
            <a:ext cx="5797612" cy="2365031"/>
            <a:chOff x="-2229" y="2361812"/>
            <a:chExt cx="11067619" cy="4514835"/>
          </a:xfrm>
        </p:grpSpPr>
        <p:sp>
          <p:nvSpPr>
            <p:cNvPr id="29" name="Freeform 28">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3622C"/>
            </a:solidFill>
            <a:ln w="6350" cap="flat">
              <a:noFill/>
              <a:prstDash val="solid"/>
              <a:miter/>
            </a:ln>
          </p:spPr>
          <p:txBody>
            <a:bodyPr rtlCol="0" anchor="ctr"/>
            <a:lstStyle/>
            <a:p>
              <a:endParaRPr lang="en-GB"/>
            </a:p>
          </p:txBody>
        </p:sp>
        <p:sp>
          <p:nvSpPr>
            <p:cNvPr id="30" name="Freeform 29">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3622C"/>
            </a:solidFill>
            <a:ln w="6350" cap="flat">
              <a:noFill/>
              <a:prstDash val="solid"/>
              <a:miter/>
            </a:ln>
          </p:spPr>
          <p:txBody>
            <a:bodyPr rtlCol="0" anchor="ctr"/>
            <a:lstStyle/>
            <a:p>
              <a:endParaRPr lang="en-GB"/>
            </a:p>
          </p:txBody>
        </p:sp>
        <p:sp>
          <p:nvSpPr>
            <p:cNvPr id="31" name="Freeform 30">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3622C"/>
            </a:solid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41614849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F1612C"/>
          </a:solidFill>
          <a:ln w="6350" cap="flat">
            <a:noFill/>
            <a:prstDash val="solid"/>
            <a:miter/>
          </a:ln>
        </p:spPr>
        <p:txBody>
          <a:bodyPr rtlCol="0" anchor="ctr"/>
          <a:lstStyle/>
          <a:p>
            <a:endParaRPr lang="en-GB"/>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00865721"/>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2_Activity 1">
    <p:bg>
      <p:bgPr>
        <a:solidFill>
          <a:srgbClr val="F3622C"/>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a:solidFill>
                <a:schemeClr val="bg1"/>
              </a:solidFill>
            </a:endParaRPr>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1937711222"/>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3_02 Section Divider">
    <p:bg>
      <p:bgPr>
        <a:solidFill>
          <a:srgbClr val="7E007C"/>
        </a:solid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A0DD6AED-2202-DD48-A2D6-60CCC5F07320}"/>
              </a:ext>
            </a:extLst>
          </p:cNvPr>
          <p:cNvSpPr/>
          <p:nvPr userDrawn="1"/>
        </p:nvSpPr>
        <p:spPr>
          <a:xfrm>
            <a:off x="-609" y="2116538"/>
            <a:ext cx="11411496" cy="5526322"/>
          </a:xfrm>
          <a:custGeom>
            <a:avLst/>
            <a:gdLst>
              <a:gd name="connsiteX0" fmla="*/ 676275 w 1009650"/>
              <a:gd name="connsiteY0" fmla="*/ 287331 h 488950"/>
              <a:gd name="connsiteX1" fmla="*/ 7684 w 1009650"/>
              <a:gd name="connsiteY1" fmla="*/ 287331 h 488950"/>
              <a:gd name="connsiteX2" fmla="*/ 0 w 1009650"/>
              <a:gd name="connsiteY2" fmla="*/ 279838 h 488950"/>
              <a:gd name="connsiteX3" fmla="*/ 0 w 1009650"/>
              <a:gd name="connsiteY3" fmla="*/ 210877 h 488950"/>
              <a:gd name="connsiteX4" fmla="*/ 6350 w 1009650"/>
              <a:gd name="connsiteY4" fmla="*/ 204527 h 488950"/>
              <a:gd name="connsiteX5" fmla="*/ 666750 w 1009650"/>
              <a:gd name="connsiteY5" fmla="*/ 204527 h 488950"/>
              <a:gd name="connsiteX6" fmla="*/ 676212 w 1009650"/>
              <a:gd name="connsiteY6" fmla="*/ 195002 h 488950"/>
              <a:gd name="connsiteX7" fmla="*/ 676212 w 1009650"/>
              <a:gd name="connsiteY7" fmla="*/ 10852 h 488950"/>
              <a:gd name="connsiteX8" fmla="*/ 681800 w 1009650"/>
              <a:gd name="connsiteY8" fmla="*/ 2661 h 488950"/>
              <a:gd name="connsiteX9" fmla="*/ 684975 w 1009650"/>
              <a:gd name="connsiteY9" fmla="*/ 1137 h 488950"/>
              <a:gd name="connsiteX10" fmla="*/ 690245 w 1009650"/>
              <a:gd name="connsiteY10" fmla="*/ 1835 h 488950"/>
              <a:gd name="connsiteX11" fmla="*/ 729552 w 1009650"/>
              <a:gd name="connsiteY11" fmla="*/ 43428 h 488950"/>
              <a:gd name="connsiteX12" fmla="*/ 770319 w 1009650"/>
              <a:gd name="connsiteY12" fmla="*/ 82036 h 488950"/>
              <a:gd name="connsiteX13" fmla="*/ 827469 w 1009650"/>
              <a:gd name="connsiteY13" fmla="*/ 129788 h 488950"/>
              <a:gd name="connsiteX14" fmla="*/ 873506 w 1009650"/>
              <a:gd name="connsiteY14" fmla="*/ 162681 h 488950"/>
              <a:gd name="connsiteX15" fmla="*/ 907415 w 1009650"/>
              <a:gd name="connsiteY15" fmla="*/ 185350 h 488950"/>
              <a:gd name="connsiteX16" fmla="*/ 935673 w 1009650"/>
              <a:gd name="connsiteY16" fmla="*/ 201670 h 488950"/>
              <a:gd name="connsiteX17" fmla="*/ 967804 w 1009650"/>
              <a:gd name="connsiteY17" fmla="*/ 218942 h 488950"/>
              <a:gd name="connsiteX18" fmla="*/ 997903 w 1009650"/>
              <a:gd name="connsiteY18" fmla="*/ 232848 h 488950"/>
              <a:gd name="connsiteX19" fmla="*/ 1010031 w 1009650"/>
              <a:gd name="connsiteY19" fmla="*/ 238436 h 488950"/>
              <a:gd name="connsiteX20" fmla="*/ 1011428 w 1009650"/>
              <a:gd name="connsiteY20" fmla="*/ 241294 h 488950"/>
              <a:gd name="connsiteX21" fmla="*/ 1011428 w 1009650"/>
              <a:gd name="connsiteY21" fmla="*/ 248914 h 488950"/>
              <a:gd name="connsiteX22" fmla="*/ 1008189 w 1009650"/>
              <a:gd name="connsiteY22" fmla="*/ 253422 h 488950"/>
              <a:gd name="connsiteX23" fmla="*/ 952183 w 1009650"/>
              <a:gd name="connsiteY23" fmla="*/ 281045 h 488950"/>
              <a:gd name="connsiteX24" fmla="*/ 906145 w 1009650"/>
              <a:gd name="connsiteY24" fmla="*/ 306953 h 488950"/>
              <a:gd name="connsiteX25" fmla="*/ 872236 w 1009650"/>
              <a:gd name="connsiteY25" fmla="*/ 329622 h 488950"/>
              <a:gd name="connsiteX26" fmla="*/ 835406 w 1009650"/>
              <a:gd name="connsiteY26" fmla="*/ 355467 h 488950"/>
              <a:gd name="connsiteX27" fmla="*/ 796100 w 1009650"/>
              <a:gd name="connsiteY27" fmla="*/ 386455 h 488950"/>
              <a:gd name="connsiteX28" fmla="*/ 760730 w 1009650"/>
              <a:gd name="connsiteY28" fmla="*/ 416998 h 488950"/>
              <a:gd name="connsiteX29" fmla="*/ 716280 w 1009650"/>
              <a:gd name="connsiteY29" fmla="*/ 460686 h 488950"/>
              <a:gd name="connsiteX30" fmla="*/ 690880 w 1009650"/>
              <a:gd name="connsiteY30" fmla="*/ 488563 h 488950"/>
              <a:gd name="connsiteX31" fmla="*/ 685292 w 1009650"/>
              <a:gd name="connsiteY31" fmla="*/ 489642 h 488950"/>
              <a:gd name="connsiteX32" fmla="*/ 678942 w 1009650"/>
              <a:gd name="connsiteY32" fmla="*/ 486404 h 488950"/>
              <a:gd name="connsiteX33" fmla="*/ 676402 w 1009650"/>
              <a:gd name="connsiteY33" fmla="*/ 480054 h 488950"/>
              <a:gd name="connsiteX34" fmla="*/ 676402 w 1009650"/>
              <a:gd name="connsiteY34" fmla="*/ 378454 h 488950"/>
              <a:gd name="connsiteX35" fmla="*/ 676402 w 1009650"/>
              <a:gd name="connsiteY35" fmla="*/ 287331 h 48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09650" h="488950">
                <a:moveTo>
                  <a:pt x="676275" y="287331"/>
                </a:moveTo>
                <a:lnTo>
                  <a:pt x="7684" y="287331"/>
                </a:lnTo>
                <a:cubicBezTo>
                  <a:pt x="0" y="287331"/>
                  <a:pt x="0" y="287331"/>
                  <a:pt x="0" y="279838"/>
                </a:cubicBezTo>
                <a:cubicBezTo>
                  <a:pt x="0" y="256851"/>
                  <a:pt x="0" y="233864"/>
                  <a:pt x="0" y="210877"/>
                </a:cubicBezTo>
                <a:cubicBezTo>
                  <a:pt x="0" y="205543"/>
                  <a:pt x="1524" y="204527"/>
                  <a:pt x="6350" y="204527"/>
                </a:cubicBezTo>
                <a:cubicBezTo>
                  <a:pt x="226483" y="204527"/>
                  <a:pt x="446617" y="204527"/>
                  <a:pt x="666750" y="204527"/>
                </a:cubicBezTo>
                <a:cubicBezTo>
                  <a:pt x="677228" y="204527"/>
                  <a:pt x="676212" y="205988"/>
                  <a:pt x="676212" y="195002"/>
                </a:cubicBezTo>
                <a:cubicBezTo>
                  <a:pt x="676212" y="133661"/>
                  <a:pt x="676212" y="72278"/>
                  <a:pt x="676212" y="10852"/>
                </a:cubicBezTo>
                <a:cubicBezTo>
                  <a:pt x="675743" y="7103"/>
                  <a:pt x="678138" y="3592"/>
                  <a:pt x="681800" y="2661"/>
                </a:cubicBezTo>
                <a:cubicBezTo>
                  <a:pt x="682942" y="2349"/>
                  <a:pt x="684018" y="1833"/>
                  <a:pt x="684975" y="1137"/>
                </a:cubicBezTo>
                <a:cubicBezTo>
                  <a:pt x="687070" y="-451"/>
                  <a:pt x="688150" y="-514"/>
                  <a:pt x="690245" y="1835"/>
                </a:cubicBezTo>
                <a:cubicBezTo>
                  <a:pt x="702945" y="15932"/>
                  <a:pt x="716090" y="29966"/>
                  <a:pt x="729552" y="43428"/>
                </a:cubicBezTo>
                <a:cubicBezTo>
                  <a:pt x="743014" y="56890"/>
                  <a:pt x="756222" y="69780"/>
                  <a:pt x="770319" y="82036"/>
                </a:cubicBezTo>
                <a:cubicBezTo>
                  <a:pt x="789051" y="98419"/>
                  <a:pt x="808419" y="114421"/>
                  <a:pt x="827469" y="129788"/>
                </a:cubicBezTo>
                <a:cubicBezTo>
                  <a:pt x="842328" y="141408"/>
                  <a:pt x="858012" y="151886"/>
                  <a:pt x="873506" y="162681"/>
                </a:cubicBezTo>
                <a:cubicBezTo>
                  <a:pt x="884682" y="170428"/>
                  <a:pt x="895922" y="178111"/>
                  <a:pt x="907415" y="185350"/>
                </a:cubicBezTo>
                <a:cubicBezTo>
                  <a:pt x="916623" y="191192"/>
                  <a:pt x="926148" y="196399"/>
                  <a:pt x="935673" y="201670"/>
                </a:cubicBezTo>
                <a:cubicBezTo>
                  <a:pt x="946277" y="207575"/>
                  <a:pt x="956945" y="213481"/>
                  <a:pt x="967804" y="218942"/>
                </a:cubicBezTo>
                <a:cubicBezTo>
                  <a:pt x="977710" y="223895"/>
                  <a:pt x="987870" y="228213"/>
                  <a:pt x="997903" y="232848"/>
                </a:cubicBezTo>
                <a:cubicBezTo>
                  <a:pt x="1001967" y="234690"/>
                  <a:pt x="1006094" y="236404"/>
                  <a:pt x="1010031" y="238436"/>
                </a:cubicBezTo>
                <a:cubicBezTo>
                  <a:pt x="1010884" y="239145"/>
                  <a:pt x="1011393" y="240185"/>
                  <a:pt x="1011428" y="241294"/>
                </a:cubicBezTo>
                <a:cubicBezTo>
                  <a:pt x="1011811" y="243819"/>
                  <a:pt x="1011811" y="246388"/>
                  <a:pt x="1011428" y="248914"/>
                </a:cubicBezTo>
                <a:cubicBezTo>
                  <a:pt x="1010997" y="250790"/>
                  <a:pt x="1009830" y="252415"/>
                  <a:pt x="1008189" y="253422"/>
                </a:cubicBezTo>
                <a:cubicBezTo>
                  <a:pt x="989584" y="262693"/>
                  <a:pt x="970661" y="271456"/>
                  <a:pt x="952183" y="281045"/>
                </a:cubicBezTo>
                <a:cubicBezTo>
                  <a:pt x="936562" y="289173"/>
                  <a:pt x="921195" y="297872"/>
                  <a:pt x="906145" y="306953"/>
                </a:cubicBezTo>
                <a:cubicBezTo>
                  <a:pt x="894525" y="313938"/>
                  <a:pt x="883412" y="321939"/>
                  <a:pt x="872236" y="329622"/>
                </a:cubicBezTo>
                <a:cubicBezTo>
                  <a:pt x="859854" y="338131"/>
                  <a:pt x="847408" y="346513"/>
                  <a:pt x="835406" y="355467"/>
                </a:cubicBezTo>
                <a:cubicBezTo>
                  <a:pt x="822071" y="365500"/>
                  <a:pt x="808969" y="375829"/>
                  <a:pt x="796100" y="386455"/>
                </a:cubicBezTo>
                <a:cubicBezTo>
                  <a:pt x="784035" y="396297"/>
                  <a:pt x="772097" y="406330"/>
                  <a:pt x="760730" y="416998"/>
                </a:cubicBezTo>
                <a:cubicBezTo>
                  <a:pt x="745554" y="431159"/>
                  <a:pt x="730822" y="445827"/>
                  <a:pt x="716280" y="460686"/>
                </a:cubicBezTo>
                <a:cubicBezTo>
                  <a:pt x="707454" y="469640"/>
                  <a:pt x="699516" y="479419"/>
                  <a:pt x="690880" y="488563"/>
                </a:cubicBezTo>
                <a:cubicBezTo>
                  <a:pt x="689269" y="489731"/>
                  <a:pt x="687223" y="490126"/>
                  <a:pt x="685292" y="489642"/>
                </a:cubicBezTo>
                <a:cubicBezTo>
                  <a:pt x="682920" y="489162"/>
                  <a:pt x="680724" y="488042"/>
                  <a:pt x="678942" y="486404"/>
                </a:cubicBezTo>
                <a:cubicBezTo>
                  <a:pt x="677383" y="484647"/>
                  <a:pt x="676484" y="482402"/>
                  <a:pt x="676402" y="480054"/>
                </a:cubicBezTo>
                <a:cubicBezTo>
                  <a:pt x="676402" y="446208"/>
                  <a:pt x="676402" y="412299"/>
                  <a:pt x="676402" y="378454"/>
                </a:cubicBezTo>
                <a:lnTo>
                  <a:pt x="676402" y="287331"/>
                </a:lnTo>
                <a:close/>
              </a:path>
            </a:pathLst>
          </a:custGeom>
          <a:solidFill>
            <a:srgbClr val="F91258"/>
          </a:solidFill>
          <a:ln w="6350" cap="flat">
            <a:noFill/>
            <a:prstDash val="solid"/>
            <a:miter/>
          </a:ln>
        </p:spPr>
        <p:txBody>
          <a:bodyPr rtlCol="0" anchor="ctr"/>
          <a:lstStyle/>
          <a:p>
            <a:endParaRPr lang="en-GB"/>
          </a:p>
        </p:txBody>
      </p:sp>
      <p:sp>
        <p:nvSpPr>
          <p:cNvPr id="13"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8" y="2067007"/>
            <a:ext cx="5627171" cy="2353439"/>
          </a:xfrm>
        </p:spPr>
        <p:txBody>
          <a:bodyPr anchor="b" anchorCtr="0">
            <a:noAutofit/>
          </a:bodyPr>
          <a:lstStyle>
            <a:lvl1pPr algn="l">
              <a:lnSpc>
                <a:spcPts val="6000"/>
              </a:lnSpc>
              <a:defRPr sz="3600" spc="60" baseline="0">
                <a:solidFill>
                  <a:schemeClr val="bg1"/>
                </a:solidFill>
              </a:defRPr>
            </a:lvl1pPr>
          </a:lstStyle>
          <a:p>
            <a:r>
              <a:rPr lang="en-US" noProof="0" dirty="0"/>
              <a:t>CLICK TO EDIT MASTER TITLE STYLE</a:t>
            </a:r>
            <a:endParaRPr lang="en-GB" noProof="0" dirty="0"/>
          </a:p>
        </p:txBody>
      </p:sp>
    </p:spTree>
    <p:extLst>
      <p:ext uri="{BB962C8B-B14F-4D97-AF65-F5344CB8AC3E}">
        <p14:creationId xmlns:p14="http://schemas.microsoft.com/office/powerpoint/2010/main" val="39967457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4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7E00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bg1"/>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33" name="Group 32"/>
          <p:cNvGrpSpPr/>
          <p:nvPr userDrawn="1"/>
        </p:nvGrpSpPr>
        <p:grpSpPr>
          <a:xfrm>
            <a:off x="-1717" y="4568506"/>
            <a:ext cx="4628886" cy="1406446"/>
            <a:chOff x="-1717" y="4568506"/>
            <a:chExt cx="4628886" cy="1406446"/>
          </a:xfrm>
          <a:solidFill>
            <a:srgbClr val="F91258"/>
          </a:solidFill>
        </p:grpSpPr>
        <p:sp>
          <p:nvSpPr>
            <p:cNvPr id="34" name="Freeform 33">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grpFill/>
            <a:ln w="6350" cap="flat">
              <a:noFill/>
              <a:prstDash val="solid"/>
              <a:miter/>
            </a:ln>
          </p:spPr>
          <p:txBody>
            <a:bodyPr rtlCol="0" anchor="ctr"/>
            <a:lstStyle/>
            <a:p>
              <a:endParaRPr lang="en-GB"/>
            </a:p>
          </p:txBody>
        </p:sp>
        <p:sp>
          <p:nvSpPr>
            <p:cNvPr id="35" name="Freeform 34">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36" name="Freeform 35">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3345788051"/>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5_Text Slide A">
    <p:spTree>
      <p:nvGrpSpPr>
        <p:cNvPr id="1" name=""/>
        <p:cNvGrpSpPr/>
        <p:nvPr/>
      </p:nvGrpSpPr>
      <p:grpSpPr>
        <a:xfrm>
          <a:off x="0" y="0"/>
          <a:ext cx="0" cy="0"/>
          <a:chOff x="0" y="0"/>
          <a:chExt cx="0" cy="0"/>
        </a:xfrm>
      </p:grpSpPr>
      <p:sp>
        <p:nvSpPr>
          <p:cNvPr id="11"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2"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4" name="Group 23"/>
          <p:cNvGrpSpPr/>
          <p:nvPr userDrawn="1"/>
        </p:nvGrpSpPr>
        <p:grpSpPr>
          <a:xfrm>
            <a:off x="-6058" y="3531457"/>
            <a:ext cx="5797612" cy="2365031"/>
            <a:chOff x="-2229" y="2361812"/>
            <a:chExt cx="11067619" cy="4514835"/>
          </a:xfrm>
          <a:solidFill>
            <a:srgbClr val="7E007C"/>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596148475"/>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7E007C"/>
          </a:solidFill>
          <a:ln w="6350" cap="flat">
            <a:noFill/>
            <a:prstDash val="solid"/>
            <a:miter/>
          </a:ln>
        </p:spPr>
        <p:txBody>
          <a:bodyPr rtlCol="0" anchor="ctr"/>
          <a:lstStyle/>
          <a:p>
            <a:endParaRPr lang="en-GB"/>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546401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3_Activity 1">
    <p:bg>
      <p:bgPr>
        <a:solidFill>
          <a:srgbClr val="7E007C"/>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bg1"/>
          </a:solidFill>
          <a:ln w="6350" cap="flat">
            <a:noFill/>
            <a:prstDash val="solid"/>
            <a:miter/>
          </a:ln>
        </p:spPr>
        <p:txBody>
          <a:bodyPr rtlCol="0" anchor="ctr"/>
          <a:lstStyle/>
          <a:p>
            <a:endParaRPr lang="en-GB">
              <a:solidFill>
                <a:schemeClr val="bg1"/>
              </a:solidFill>
            </a:endParaRPr>
          </a:p>
        </p:txBody>
      </p:sp>
      <p:sp>
        <p:nvSpPr>
          <p:cNvPr id="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chemeClr val="bg1"/>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8"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solidFill>
                  <a:schemeClr val="bg1"/>
                </a:solidFill>
              </a:defRPr>
            </a:lvl1pPr>
          </a:lstStyle>
          <a:p>
            <a:pPr lvl="0"/>
            <a:r>
              <a:rPr lang="en-US" dirty="0"/>
              <a:t>Click to edit instructions</a:t>
            </a:r>
          </a:p>
        </p:txBody>
      </p:sp>
    </p:spTree>
    <p:extLst>
      <p:ext uri="{BB962C8B-B14F-4D97-AF65-F5344CB8AC3E}">
        <p14:creationId xmlns:p14="http://schemas.microsoft.com/office/powerpoint/2010/main" val="3175680889"/>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7"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8" name="Text Placeholder 2">
            <a:extLst>
              <a:ext uri="{FF2B5EF4-FFF2-40B4-BE49-F238E27FC236}">
                <a16:creationId xmlns:a16="http://schemas.microsoft.com/office/drawing/2014/main" id="{B623AAC1-38C0-EC41-AF66-7EC76ACCB83E}"/>
              </a:ext>
            </a:extLst>
          </p:cNvPr>
          <p:cNvSpPr>
            <a:spLocks noGrp="1"/>
          </p:cNvSpPr>
          <p:nvPr>
            <p:ph idx="1"/>
          </p:nvPr>
        </p:nvSpPr>
        <p:spPr>
          <a:xfrm>
            <a:off x="341272" y="1368256"/>
            <a:ext cx="11516239" cy="4955354"/>
          </a:xfrm>
          <a:prstGeom prst="rect">
            <a:avLst/>
          </a:prstGeom>
        </p:spPr>
        <p:txBody>
          <a:bodyPr vert="horz" lIns="0" tIns="0" rIns="0" bIns="0" rtlCol="0" anchor="t" anchorCtr="0">
            <a:noAutofit/>
          </a:bodyPr>
          <a:lstStyle/>
          <a:p>
            <a:pPr lvl="0"/>
            <a:r>
              <a:rPr lang="en-US" dirty="0"/>
              <a:t>Edit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212588995"/>
      </p:ext>
    </p:extLst>
  </p:cSld>
  <p:clrMapOvr>
    <a:masterClrMapping/>
  </p:clrMapOvr>
  <p:extLst>
    <p:ext uri="{DCECCB84-F9BA-43D5-87BE-67443E8EF086}">
      <p15:sldGuideLst xmlns:p15="http://schemas.microsoft.com/office/powerpoint/2012/main">
        <p15:guide id="1" orient="horz" pos="777" userDrawn="1">
          <p15:clr>
            <a:srgbClr val="FBAE40"/>
          </p15:clr>
        </p15:guide>
        <p15:guide id="2" pos="3840" userDrawn="1">
          <p15:clr>
            <a:srgbClr val="FBAE40"/>
          </p15:clr>
        </p15:guide>
        <p15:guide id="3" orient="horz" pos="2160" userDrawn="1">
          <p15:clr>
            <a:srgbClr val="FBAE40"/>
          </p15:clr>
        </p15:guide>
        <p15:guide id="4" orient="horz" pos="2260" userDrawn="1">
          <p15:clr>
            <a:srgbClr val="FBAE40"/>
          </p15:clr>
        </p15:guide>
        <p15:guide id="5" pos="394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2" name="Rectangle 1"/>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3915446001"/>
      </p:ext>
    </p:extLst>
  </p:cSld>
  <p:clrMapOvr>
    <a:masterClrMapping/>
  </p:clrMapOvr>
  <p:extLst>
    <p:ext uri="{DCECCB84-F9BA-43D5-87BE-67443E8EF086}">
      <p15:sldGuideLst xmlns:p15="http://schemas.microsoft.com/office/powerpoint/2012/main">
        <p15:guide id="1" orient="horz" pos="777">
          <p15:clr>
            <a:srgbClr val="FBAE40"/>
          </p15:clr>
        </p15:guide>
        <p15:guide id="2" pos="384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icons and text">
    <p:spTree>
      <p:nvGrpSpPr>
        <p:cNvPr id="1" name=""/>
        <p:cNvGrpSpPr/>
        <p:nvPr/>
      </p:nvGrpSpPr>
      <p:grpSpPr>
        <a:xfrm>
          <a:off x="0" y="0"/>
          <a:ext cx="0" cy="0"/>
          <a:chOff x="0" y="0"/>
          <a:chExt cx="0" cy="0"/>
        </a:xfrm>
      </p:grpSpPr>
      <p:sp>
        <p:nvSpPr>
          <p:cNvPr id="3" name="Text Placeholder 4"/>
          <p:cNvSpPr>
            <a:spLocks noGrp="1"/>
          </p:cNvSpPr>
          <p:nvPr>
            <p:ph type="body" sz="quarter" idx="15" hasCustomPrompt="1"/>
          </p:nvPr>
        </p:nvSpPr>
        <p:spPr>
          <a:xfrm>
            <a:off x="1059427" y="3673998"/>
            <a:ext cx="2124159" cy="2749952"/>
          </a:xfrm>
        </p:spPr>
        <p:txBody>
          <a:bodyPr/>
          <a:lstStyle>
            <a:lvl1pPr marL="0" indent="0">
              <a:lnSpc>
                <a:spcPct val="100000"/>
              </a:lnSpc>
              <a:buFont typeface="Arial" panose="020B0604020202020204" pitchFamily="34" charset="0"/>
              <a:buNone/>
              <a:defRPr sz="2000" b="0"/>
            </a:lvl1pPr>
            <a:lvl2pPr marL="0" indent="0">
              <a:buFont typeface="Arial" panose="020B0604020202020204" pitchFamily="34" charset="0"/>
              <a:buNone/>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4" name="Text Placeholder 4"/>
          <p:cNvSpPr>
            <a:spLocks noGrp="1"/>
          </p:cNvSpPr>
          <p:nvPr>
            <p:ph type="body" sz="quarter" idx="16" hasCustomPrompt="1"/>
          </p:nvPr>
        </p:nvSpPr>
        <p:spPr>
          <a:xfrm>
            <a:off x="3639645" y="3673998"/>
            <a:ext cx="2068065"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6" name="Text Placeholder 4"/>
          <p:cNvSpPr>
            <a:spLocks noGrp="1"/>
          </p:cNvSpPr>
          <p:nvPr>
            <p:ph type="body" sz="quarter" idx="17" hasCustomPrompt="1"/>
          </p:nvPr>
        </p:nvSpPr>
        <p:spPr>
          <a:xfrm>
            <a:off x="6149996" y="3673998"/>
            <a:ext cx="2130523"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7" name="Picture Placeholder 21"/>
          <p:cNvSpPr>
            <a:spLocks noGrp="1"/>
          </p:cNvSpPr>
          <p:nvPr>
            <p:ph type="pic" sz="quarter" idx="18" hasCustomPrompt="1"/>
          </p:nvPr>
        </p:nvSpPr>
        <p:spPr>
          <a:xfrm>
            <a:off x="1059428" y="1993484"/>
            <a:ext cx="1437932" cy="1437930"/>
          </a:xfrm>
        </p:spPr>
        <p:txBody>
          <a:bodyPr/>
          <a:lstStyle>
            <a:lvl1pPr marL="0" indent="0">
              <a:buNone/>
              <a:defRPr/>
            </a:lvl1pPr>
          </a:lstStyle>
          <a:p>
            <a:r>
              <a:rPr lang="en-GB" dirty="0"/>
              <a:t>icon</a:t>
            </a:r>
          </a:p>
        </p:txBody>
      </p:sp>
      <p:sp>
        <p:nvSpPr>
          <p:cNvPr id="8" name="Picture Placeholder 21"/>
          <p:cNvSpPr>
            <a:spLocks noGrp="1"/>
          </p:cNvSpPr>
          <p:nvPr>
            <p:ph type="pic" sz="quarter" idx="19" hasCustomPrompt="1"/>
          </p:nvPr>
        </p:nvSpPr>
        <p:spPr>
          <a:xfrm>
            <a:off x="3639646" y="1986408"/>
            <a:ext cx="1437932" cy="1437930"/>
          </a:xfrm>
        </p:spPr>
        <p:txBody>
          <a:bodyPr/>
          <a:lstStyle>
            <a:lvl1pPr marL="0" indent="0">
              <a:buNone/>
              <a:defRPr/>
            </a:lvl1pPr>
          </a:lstStyle>
          <a:p>
            <a:r>
              <a:rPr lang="en-GB" dirty="0"/>
              <a:t>icon</a:t>
            </a:r>
          </a:p>
        </p:txBody>
      </p:sp>
      <p:sp>
        <p:nvSpPr>
          <p:cNvPr id="9" name="Picture Placeholder 21"/>
          <p:cNvSpPr>
            <a:spLocks noGrp="1"/>
          </p:cNvSpPr>
          <p:nvPr>
            <p:ph type="pic" sz="quarter" idx="20" hasCustomPrompt="1"/>
          </p:nvPr>
        </p:nvSpPr>
        <p:spPr>
          <a:xfrm>
            <a:off x="6149997" y="1993484"/>
            <a:ext cx="1437932" cy="1437930"/>
          </a:xfrm>
        </p:spPr>
        <p:txBody>
          <a:bodyPr/>
          <a:lstStyle>
            <a:lvl1pPr marL="0" indent="0">
              <a:buNone/>
              <a:defRPr/>
            </a:lvl1pPr>
          </a:lstStyle>
          <a:p>
            <a:r>
              <a:rPr lang="en-GB" dirty="0"/>
              <a:t>icon</a:t>
            </a:r>
          </a:p>
        </p:txBody>
      </p:sp>
      <p:sp>
        <p:nvSpPr>
          <p:cNvPr id="10" name="Text Placeholder 4"/>
          <p:cNvSpPr>
            <a:spLocks noGrp="1"/>
          </p:cNvSpPr>
          <p:nvPr>
            <p:ph type="body" sz="quarter" idx="21" hasCustomPrompt="1"/>
          </p:nvPr>
        </p:nvSpPr>
        <p:spPr>
          <a:xfrm>
            <a:off x="8637070" y="3688989"/>
            <a:ext cx="2183449"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11" name="Picture Placeholder 21"/>
          <p:cNvSpPr>
            <a:spLocks noGrp="1"/>
          </p:cNvSpPr>
          <p:nvPr>
            <p:ph type="pic" sz="quarter" idx="22" hasCustomPrompt="1"/>
          </p:nvPr>
        </p:nvSpPr>
        <p:spPr>
          <a:xfrm>
            <a:off x="8637071" y="2008475"/>
            <a:ext cx="1437932" cy="1437930"/>
          </a:xfrm>
        </p:spPr>
        <p:txBody>
          <a:bodyPr/>
          <a:lstStyle>
            <a:lvl1pPr marL="0" indent="0">
              <a:buNone/>
              <a:defRPr/>
            </a:lvl1pPr>
          </a:lstStyle>
          <a:p>
            <a:r>
              <a:rPr lang="en-GB" dirty="0"/>
              <a:t>icon</a:t>
            </a:r>
          </a:p>
        </p:txBody>
      </p:sp>
      <p:sp>
        <p:nvSpPr>
          <p:cNvPr id="1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3" name="Rectangle 12"/>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4138968323"/>
      </p:ext>
    </p:extLst>
  </p:cSld>
  <p:clrMapOvr>
    <a:masterClrMapping/>
  </p:clrMapOvr>
  <p:extLst>
    <p:ext uri="{DCECCB84-F9BA-43D5-87BE-67443E8EF086}">
      <p15:sldGuideLst xmlns:p15="http://schemas.microsoft.com/office/powerpoint/2012/main">
        <p15:guide id="1" orient="horz" pos="777">
          <p15:clr>
            <a:srgbClr val="FBAE40"/>
          </p15:clr>
        </p15:guide>
        <p15:guide id="2"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Four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1065907" y="1986354"/>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5" name="Text Placeholder 7"/>
          <p:cNvSpPr>
            <a:spLocks noGrp="1"/>
          </p:cNvSpPr>
          <p:nvPr>
            <p:ph type="body" sz="quarter" idx="13" hasCustomPrompt="1"/>
          </p:nvPr>
        </p:nvSpPr>
        <p:spPr>
          <a:xfrm>
            <a:off x="3511826" y="1986354"/>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7"/>
          <p:cNvSpPr>
            <a:spLocks noGrp="1"/>
          </p:cNvSpPr>
          <p:nvPr>
            <p:ph type="body" sz="quarter" idx="14" hasCustomPrompt="1"/>
          </p:nvPr>
        </p:nvSpPr>
        <p:spPr>
          <a:xfrm>
            <a:off x="5957745" y="1986353"/>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Text Placeholder 7"/>
          <p:cNvSpPr>
            <a:spLocks noGrp="1"/>
          </p:cNvSpPr>
          <p:nvPr>
            <p:ph type="body" sz="quarter" idx="15" hasCustomPrompt="1"/>
          </p:nvPr>
        </p:nvSpPr>
        <p:spPr>
          <a:xfrm>
            <a:off x="8403664" y="1986352"/>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8"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9" name="Rectangle 8"/>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112719566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5915467" y="1992793"/>
            <a:ext cx="464600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5" name="Text Placeholder 7"/>
          <p:cNvSpPr>
            <a:spLocks noGrp="1"/>
          </p:cNvSpPr>
          <p:nvPr>
            <p:ph type="body" sz="quarter" idx="13" hasCustomPrompt="1"/>
          </p:nvPr>
        </p:nvSpPr>
        <p:spPr>
          <a:xfrm>
            <a:off x="1069809" y="1992792"/>
            <a:ext cx="464600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7" name="Rectangle 6"/>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2636117753"/>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Image and Text">
    <p:spTree>
      <p:nvGrpSpPr>
        <p:cNvPr id="1" name=""/>
        <p:cNvGrpSpPr/>
        <p:nvPr/>
      </p:nvGrpSpPr>
      <p:grpSpPr>
        <a:xfrm>
          <a:off x="0" y="0"/>
          <a:ext cx="0" cy="0"/>
          <a:chOff x="0" y="0"/>
          <a:chExt cx="0" cy="0"/>
        </a:xfrm>
      </p:grpSpPr>
      <p:sp>
        <p:nvSpPr>
          <p:cNvPr id="9" name="Text Placeholder 7"/>
          <p:cNvSpPr>
            <a:spLocks noGrp="1"/>
          </p:cNvSpPr>
          <p:nvPr>
            <p:ph type="body" sz="quarter" idx="17" hasCustomPrompt="1"/>
          </p:nvPr>
        </p:nvSpPr>
        <p:spPr>
          <a:xfrm>
            <a:off x="1080209" y="4307356"/>
            <a:ext cx="4646004" cy="2072171"/>
          </a:xfrm>
        </p:spPr>
        <p:txBody>
          <a:bodyPr/>
          <a:lstStyle>
            <a:lvl1pPr marL="0" indent="0">
              <a:lnSpc>
                <a:spcPct val="100000"/>
              </a:lnSpc>
              <a:buFont typeface="Arial" panose="020B0604020202020204" pitchFamily="34" charset="0"/>
              <a:buNone/>
              <a:defRPr sz="2000" b="0"/>
            </a:lvl1pPr>
            <a:lvl2pPr marL="171450" indent="-171450">
              <a:buFont typeface="Arial" panose="020B0604020202020204" pitchFamily="34" charset="0"/>
              <a:buChar char="•"/>
              <a:defRPr sz="1800"/>
            </a:lvl2pPr>
            <a:lvl3pPr marL="0" indent="0">
              <a:buNone/>
              <a:defRPr sz="1800"/>
            </a:lvl3pPr>
            <a:lvl4pPr>
              <a:defRPr sz="1800"/>
            </a:lvl4pPr>
            <a:lvl5pPr>
              <a:defRPr sz="1800"/>
            </a:lvl5pPr>
          </a:lstStyle>
          <a:p>
            <a:pPr lvl="0"/>
            <a:r>
              <a:rPr lang="en-US" dirty="0"/>
              <a:t>Edit text</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1080209" y="2003204"/>
            <a:ext cx="4645958" cy="2072171"/>
          </a:xfrm>
          <a:prstGeom prst="rect">
            <a:avLst/>
          </a:prstGeom>
        </p:spPr>
        <p:txBody>
          <a:bodyPr/>
          <a:lstStyle>
            <a:lvl1pPr marL="0" indent="0">
              <a:buNone/>
              <a:defRPr baseline="0"/>
            </a:lvl1pPr>
          </a:lstStyle>
          <a:p>
            <a:r>
              <a:rPr lang="en-US"/>
              <a:t>Click icon to add picture</a:t>
            </a:r>
            <a:endParaRPr lang="en-US" dirty="0"/>
          </a:p>
        </p:txBody>
      </p:sp>
      <p:sp>
        <p:nvSpPr>
          <p:cNvPr id="5" name="Picture Placeholder 4">
            <a:extLst>
              <a:ext uri="{FF2B5EF4-FFF2-40B4-BE49-F238E27FC236}">
                <a16:creationId xmlns:a16="http://schemas.microsoft.com/office/drawing/2014/main" id="{749837D3-F6DB-DB49-B987-A2004B0611D5}"/>
              </a:ext>
            </a:extLst>
          </p:cNvPr>
          <p:cNvSpPr>
            <a:spLocks noGrp="1"/>
          </p:cNvSpPr>
          <p:nvPr>
            <p:ph type="pic" sz="quarter" idx="14"/>
          </p:nvPr>
        </p:nvSpPr>
        <p:spPr>
          <a:xfrm>
            <a:off x="5925914" y="2003203"/>
            <a:ext cx="4645958" cy="2072171"/>
          </a:xfrm>
          <a:prstGeom prst="rect">
            <a:avLst/>
          </a:prstGeom>
        </p:spPr>
        <p:txBody>
          <a:bodyPr/>
          <a:lstStyle>
            <a:lvl1pPr marL="0" indent="0">
              <a:buNone/>
              <a:defRPr baseline="0"/>
            </a:lvl1pPr>
          </a:lstStyle>
          <a:p>
            <a:r>
              <a:rPr lang="en-US"/>
              <a:t>Click icon to add picture</a:t>
            </a:r>
            <a:endParaRPr lang="en-US" dirty="0"/>
          </a:p>
        </p:txBody>
      </p:sp>
      <p:sp>
        <p:nvSpPr>
          <p:cNvPr id="8" name="Text Placeholder 7"/>
          <p:cNvSpPr>
            <a:spLocks noGrp="1"/>
          </p:cNvSpPr>
          <p:nvPr>
            <p:ph type="body" sz="quarter" idx="11" hasCustomPrompt="1"/>
          </p:nvPr>
        </p:nvSpPr>
        <p:spPr>
          <a:xfrm>
            <a:off x="5925868" y="4307356"/>
            <a:ext cx="4646004" cy="2072171"/>
          </a:xfrm>
        </p:spPr>
        <p:txBody>
          <a:bodyPr/>
          <a:lstStyle>
            <a:lvl1pPr marL="0" indent="0">
              <a:lnSpc>
                <a:spcPct val="100000"/>
              </a:lnSpc>
              <a:buFont typeface="Arial" panose="020B0604020202020204" pitchFamily="34" charset="0"/>
              <a:buNone/>
              <a:defRPr sz="2000" b="0"/>
            </a:lvl1pPr>
            <a:lvl2pPr marL="171450" indent="-171450">
              <a:buFont typeface="Arial" panose="020B0604020202020204" pitchFamily="34" charset="0"/>
              <a:buChar char="•"/>
              <a:defRPr/>
            </a:lvl2pPr>
          </a:lstStyle>
          <a:p>
            <a:pPr lvl="0"/>
            <a:r>
              <a:rPr lang="en-US" dirty="0"/>
              <a:t>Edit text</a:t>
            </a:r>
          </a:p>
        </p:txBody>
      </p:sp>
      <p:sp>
        <p:nvSpPr>
          <p:cNvPr id="10"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2" name="Rectangle 11"/>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1162594457"/>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3" name="Rectangle 2"/>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8791353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QA Template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71466" y="2130432"/>
            <a:ext cx="11049077" cy="1470025"/>
          </a:xfrm>
        </p:spPr>
        <p:txBody>
          <a:bodyPr>
            <a:normAutofit/>
          </a:bodyPr>
          <a:lstStyle>
            <a:lvl1pPr algn="ctr">
              <a:defRPr sz="3600">
                <a:solidFill>
                  <a:srgbClr val="0070C0"/>
                </a:solidFill>
              </a:defRPr>
            </a:lvl1pPr>
          </a:lstStyle>
          <a:p>
            <a:r>
              <a:rPr lang="en-US"/>
              <a:t>Click to edit Master title style</a:t>
            </a:r>
            <a:endParaRPr lang="en-GB" dirty="0"/>
          </a:p>
        </p:txBody>
      </p:sp>
      <p:sp>
        <p:nvSpPr>
          <p:cNvPr id="3" name="Subtitle 2"/>
          <p:cNvSpPr>
            <a:spLocks noGrp="1"/>
          </p:cNvSpPr>
          <p:nvPr>
            <p:ph type="subTitle" idx="1"/>
          </p:nvPr>
        </p:nvSpPr>
        <p:spPr>
          <a:xfrm>
            <a:off x="1828800" y="3886200"/>
            <a:ext cx="8534400" cy="1752600"/>
          </a:xfrm>
        </p:spPr>
        <p:txBody>
          <a:bodyPr>
            <a:normAutofit/>
          </a:bodyPr>
          <a:lstStyle>
            <a:lvl1pPr marL="0" indent="0" algn="ctr">
              <a:buNone/>
              <a:defRPr sz="2400" b="1">
                <a:solidFill>
                  <a:srgbClr val="AAAAA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dirty="0"/>
          </a:p>
        </p:txBody>
      </p:sp>
    </p:spTree>
    <p:extLst>
      <p:ext uri="{BB962C8B-B14F-4D97-AF65-F5344CB8AC3E}">
        <p14:creationId xmlns:p14="http://schemas.microsoft.com/office/powerpoint/2010/main" val="211311081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QA Template_Main Slide">
    <p:spTree>
      <p:nvGrpSpPr>
        <p:cNvPr id="1" name=""/>
        <p:cNvGrpSpPr/>
        <p:nvPr/>
      </p:nvGrpSpPr>
      <p:grpSpPr>
        <a:xfrm>
          <a:off x="0" y="0"/>
          <a:ext cx="0" cy="0"/>
          <a:chOff x="0" y="0"/>
          <a:chExt cx="0" cy="0"/>
        </a:xfrm>
      </p:grpSpPr>
      <p:sp>
        <p:nvSpPr>
          <p:cNvPr id="11" name="Text Placeholder 10"/>
          <p:cNvSpPr>
            <a:spLocks noGrp="1"/>
          </p:cNvSpPr>
          <p:nvPr>
            <p:ph type="body" sz="quarter" idx="15"/>
          </p:nvPr>
        </p:nvSpPr>
        <p:spPr>
          <a:xfrm>
            <a:off x="190463" y="928670"/>
            <a:ext cx="11715792" cy="5214974"/>
          </a:xfrm>
        </p:spPr>
        <p:txBody>
          <a:bodyPr/>
          <a:lstStyle>
            <a:lvl1pPr>
              <a:defRPr b="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itle 4"/>
          <p:cNvSpPr>
            <a:spLocks noGrp="1"/>
          </p:cNvSpPr>
          <p:nvPr>
            <p:ph type="title"/>
          </p:nvPr>
        </p:nvSpPr>
        <p:spPr>
          <a:xfrm>
            <a:off x="190459" y="357166"/>
            <a:ext cx="11715832" cy="500400"/>
          </a:xfrm>
        </p:spPr>
        <p:txBody>
          <a:bodyPr vert="horz" lIns="91440" tIns="45720" rIns="91440" bIns="45720" rtlCol="0">
            <a:normAutofit/>
          </a:bodyPr>
          <a:lstStyle>
            <a:lvl1pPr>
              <a:defRPr lang="en-GB" sz="2400" b="1" kern="1200" baseline="0" dirty="0" smtClean="0">
                <a:solidFill>
                  <a:srgbClr val="0070C0"/>
                </a:solidFill>
                <a:latin typeface="Arial" pitchFamily="34" charset="0"/>
                <a:ea typeface="+mn-ea"/>
                <a:cs typeface="Arial" pitchFamily="34" charset="0"/>
              </a:defRPr>
            </a:lvl1pPr>
          </a:lstStyle>
          <a:p>
            <a:pPr marL="342900" lvl="0" indent="-342900" algn="l" defTabSz="914400" rtl="0" eaLnBrk="1" latinLnBrk="0" hangingPunct="1">
              <a:spcBef>
                <a:spcPct val="20000"/>
              </a:spcBef>
              <a:buClr>
                <a:schemeClr val="accent1"/>
              </a:buClr>
              <a:buFont typeface="Wingdings" pitchFamily="2" charset="2"/>
              <a:buNone/>
            </a:pPr>
            <a:r>
              <a:rPr lang="en-US"/>
              <a:t>Click to edit Master title style</a:t>
            </a:r>
            <a:endParaRPr lang="en-GB" dirty="0"/>
          </a:p>
        </p:txBody>
      </p:sp>
      <p:sp>
        <p:nvSpPr>
          <p:cNvPr id="6" name="Slide Number Placeholder 5"/>
          <p:cNvSpPr txBox="1">
            <a:spLocks/>
          </p:cNvSpPr>
          <p:nvPr userDrawn="1"/>
        </p:nvSpPr>
        <p:spPr>
          <a:xfrm>
            <a:off x="9061491" y="6492906"/>
            <a:ext cx="2844800" cy="365125"/>
          </a:xfrm>
          <a:prstGeom prst="rect">
            <a:avLst/>
          </a:prstGeom>
        </p:spPr>
        <p:txBody>
          <a:bodyPr vert="horz" lIns="91440" tIns="45720" rIns="91440" bIns="45720" rtlCol="0" anchor="ctr"/>
          <a:lstStyle>
            <a:lvl1pPr algn="r">
              <a:defRPr sz="1000">
                <a:solidFill>
                  <a:schemeClr val="bg1"/>
                </a:solidFill>
                <a:latin typeface="Arial" pitchFamily="34" charset="0"/>
                <a:cs typeface="Arial"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8ABFB6-A9C6-4619-9721-3B608E8ED143}" type="slidenum">
              <a:rPr kumimoji="0" lang="en-GB" sz="1000" b="0" i="0" u="none" strike="noStrike" kern="1200" cap="none" spc="0" normalizeH="0" baseline="0" noProof="0" smtClean="0">
                <a:ln>
                  <a:noFill/>
                </a:ln>
                <a:solidFill>
                  <a:srgbClr val="0070C0"/>
                </a:solidFill>
                <a:effectLst/>
                <a:uLnTx/>
                <a:uFillTx/>
                <a:latin typeface="Arial" pitchFamily="34" charset="0"/>
                <a:ea typeface="+mn-ea"/>
                <a:cs typeface="Arial"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GB" sz="1000" b="0" i="0" u="none" strike="noStrike" kern="1200" cap="none" spc="0" normalizeH="0" baseline="0" noProof="0" dirty="0">
              <a:ln>
                <a:noFill/>
              </a:ln>
              <a:solidFill>
                <a:srgbClr val="0070C0"/>
              </a:solidFill>
              <a:effectLst/>
              <a:uLnTx/>
              <a:uFillTx/>
              <a:latin typeface="Arial" pitchFamily="34" charset="0"/>
              <a:ea typeface="+mn-ea"/>
              <a:cs typeface="Arial" pitchFamily="34" charset="0"/>
            </a:endParaRPr>
          </a:p>
        </p:txBody>
      </p:sp>
    </p:spTree>
    <p:extLst>
      <p:ext uri="{BB962C8B-B14F-4D97-AF65-F5344CB8AC3E}">
        <p14:creationId xmlns:p14="http://schemas.microsoft.com/office/powerpoint/2010/main" val="226591340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88460151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cSld name="Title Slide - White / Teal">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15663" r="13611"/>
          <a:stretch/>
        </p:blipFill>
        <p:spPr>
          <a:xfrm>
            <a:off x="7096499" y="0"/>
            <a:ext cx="5098350" cy="5669899"/>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p:nvPr>
        </p:nvSpPr>
        <p:spPr>
          <a:xfrm>
            <a:off x="384785" y="2322726"/>
            <a:ext cx="6596062" cy="2431485"/>
          </a:xfrm>
        </p:spPr>
        <p:txBody>
          <a:bodyPr anchor="b" anchorCtr="0">
            <a:noAutofit/>
          </a:bodyPr>
          <a:lstStyle>
            <a:lvl1pPr algn="l">
              <a:lnSpc>
                <a:spcPct val="90000"/>
              </a:lnSpc>
              <a:defRPr sz="5600" baseline="0">
                <a:solidFill>
                  <a:srgbClr val="004050"/>
                </a:solidFill>
                <a:latin typeface="Montserrat Black" panose="00000A00000000000000" pitchFamily="2" charset="0"/>
              </a:defRPr>
            </a:lvl1pPr>
          </a:lstStyle>
          <a:p>
            <a:r>
              <a:rPr lang="en-US" noProof="0"/>
              <a:t>Click to edit Master title style</a:t>
            </a:r>
            <a:endParaRPr lang="en-GB" noProof="0" dirty="0"/>
          </a:p>
        </p:txBody>
      </p:sp>
      <p:pic>
        <p:nvPicPr>
          <p:cNvPr id="12" name="Graphic 29">
            <a:extLst>
              <a:ext uri="{FF2B5EF4-FFF2-40B4-BE49-F238E27FC236}">
                <a16:creationId xmlns:a16="http://schemas.microsoft.com/office/drawing/2014/main" id="{572E6A4A-143B-E94B-A1BF-29C50E635AE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4" name="Text Placeholder 3"/>
          <p:cNvSpPr>
            <a:spLocks noGrp="1"/>
          </p:cNvSpPr>
          <p:nvPr>
            <p:ph type="body" sz="quarter" idx="10" hasCustomPrompt="1"/>
          </p:nvPr>
        </p:nvSpPr>
        <p:spPr>
          <a:xfrm>
            <a:off x="376237" y="5768975"/>
            <a:ext cx="6604609" cy="709613"/>
          </a:xfrm>
        </p:spPr>
        <p:txBody>
          <a:bodyPr/>
          <a:lstStyle>
            <a:lvl1pPr>
              <a:defRPr baseline="0"/>
            </a:lvl1pPr>
          </a:lstStyle>
          <a:p>
            <a:pPr lvl="0"/>
            <a:r>
              <a:rPr lang="en-US" dirty="0"/>
              <a:t>Subtitle here</a:t>
            </a:r>
          </a:p>
        </p:txBody>
      </p:sp>
    </p:spTree>
    <p:extLst>
      <p:ext uri="{BB962C8B-B14F-4D97-AF65-F5344CB8AC3E}">
        <p14:creationId xmlns:p14="http://schemas.microsoft.com/office/powerpoint/2010/main" val="3564169062"/>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cSld name="Overview or quotes 05">
    <p:spTree>
      <p:nvGrpSpPr>
        <p:cNvPr id="1" name=""/>
        <p:cNvGrpSpPr/>
        <p:nvPr/>
      </p:nvGrpSpPr>
      <p:grpSpPr>
        <a:xfrm>
          <a:off x="0" y="0"/>
          <a:ext cx="0" cy="0"/>
          <a:chOff x="0" y="0"/>
          <a:chExt cx="0" cy="0"/>
        </a:xfrm>
      </p:grpSpPr>
      <p:sp>
        <p:nvSpPr>
          <p:cNvPr id="6" name="Rectangle 5"/>
          <p:cNvSpPr/>
          <p:nvPr/>
        </p:nvSpPr>
        <p:spPr>
          <a:xfrm>
            <a:off x="-1" y="0"/>
            <a:ext cx="4070352" cy="6858000"/>
          </a:xfrm>
          <a:prstGeom prst="rect">
            <a:avLst/>
          </a:prstGeom>
          <a:solidFill>
            <a:srgbClr val="004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1"/>
          </a:p>
        </p:txBody>
      </p:sp>
      <p:sp>
        <p:nvSpPr>
          <p:cNvPr id="8" name="Text Placeholder 2"/>
          <p:cNvSpPr>
            <a:spLocks noGrp="1"/>
          </p:cNvSpPr>
          <p:nvPr>
            <p:ph type="body" sz="quarter" idx="10" hasCustomPrompt="1"/>
          </p:nvPr>
        </p:nvSpPr>
        <p:spPr>
          <a:xfrm>
            <a:off x="384785" y="1349985"/>
            <a:ext cx="3443732" cy="2751999"/>
          </a:xfrm>
        </p:spPr>
        <p:txBody>
          <a:bodyPr/>
          <a:lstStyle>
            <a:lvl1pPr marL="0" indent="0">
              <a:lnSpc>
                <a:spcPct val="100000"/>
              </a:lnSpc>
              <a:spcAft>
                <a:spcPts val="0"/>
              </a:spcAft>
              <a:buFont typeface="Arial" panose="020B0604020202020204" pitchFamily="34" charset="0"/>
              <a:buNone/>
              <a:defRPr sz="3600" cap="all" baseline="0">
                <a:solidFill>
                  <a:srgbClr val="0BEEB7"/>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7" name="Text Placeholder 4"/>
          <p:cNvSpPr>
            <a:spLocks noGrp="1"/>
          </p:cNvSpPr>
          <p:nvPr>
            <p:ph type="body" sz="quarter" idx="15" hasCustomPrompt="1"/>
          </p:nvPr>
        </p:nvSpPr>
        <p:spPr>
          <a:xfrm>
            <a:off x="5037137" y="1349986"/>
            <a:ext cx="6770688" cy="5119407"/>
          </a:xfrm>
        </p:spPr>
        <p:txBody>
          <a:bodyPr/>
          <a:lstStyle>
            <a:lvl1pPr marL="0" indent="0">
              <a:lnSpc>
                <a:spcPct val="100000"/>
              </a:lnSpc>
              <a:buFont typeface="Arial" panose="020B0604020202020204" pitchFamily="34" charset="0"/>
              <a:buNone/>
              <a:defRPr sz="1800" b="0"/>
            </a:lvl1pPr>
            <a:lvl2pPr marL="179996" indent="-179996">
              <a:lnSpc>
                <a:spcPct val="100000"/>
              </a:lnSpc>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a:p>
            <a:pPr lvl="1"/>
            <a:r>
              <a:rPr lang="en-US"/>
              <a:t>Second level</a:t>
            </a:r>
          </a:p>
          <a:p>
            <a:pPr lvl="2"/>
            <a:r>
              <a:rPr lang="en-US"/>
              <a:t>Third level</a:t>
            </a:r>
          </a:p>
          <a:p>
            <a:pPr lvl="3"/>
            <a:r>
              <a:rPr lang="en-US"/>
              <a:t>Fourth level</a:t>
            </a:r>
          </a:p>
          <a:p>
            <a:pPr lvl="4"/>
            <a:r>
              <a:rPr lang="en-US"/>
              <a:t>Fifth level</a:t>
            </a:r>
          </a:p>
        </p:txBody>
      </p:sp>
      <p:sp>
        <p:nvSpPr>
          <p:cNvPr id="13" name="Freeform 12">
            <a:extLst>
              <a:ext uri="{FF2B5EF4-FFF2-40B4-BE49-F238E27FC236}">
                <a16:creationId xmlns:a16="http://schemas.microsoft.com/office/drawing/2014/main" id="{DF3D0604-3EEB-7547-A86F-8B3EFC40A3EC}"/>
              </a:ext>
            </a:extLst>
          </p:cNvPr>
          <p:cNvSpPr/>
          <p:nvPr/>
        </p:nvSpPr>
        <p:spPr>
          <a:xfrm>
            <a:off x="384784" y="4504759"/>
            <a:ext cx="4321328" cy="1964632"/>
          </a:xfrm>
          <a:custGeom>
            <a:avLst/>
            <a:gdLst>
              <a:gd name="connsiteX0" fmla="*/ 1010833 w 1009650"/>
              <a:gd name="connsiteY0" fmla="*/ 229067 h 457200"/>
              <a:gd name="connsiteX1" fmla="*/ 972733 w 1009650"/>
              <a:gd name="connsiteY1" fmla="*/ 246593 h 457200"/>
              <a:gd name="connsiteX2" fmla="*/ 768072 w 1009650"/>
              <a:gd name="connsiteY2" fmla="*/ 348701 h 457200"/>
              <a:gd name="connsiteX3" fmla="*/ 658853 w 1009650"/>
              <a:gd name="connsiteY3" fmla="*/ 435887 h 457200"/>
              <a:gd name="connsiteX4" fmla="*/ 625770 w 1009650"/>
              <a:gd name="connsiteY4" fmla="*/ 457159 h 457200"/>
              <a:gd name="connsiteX5" fmla="*/ 594020 w 1009650"/>
              <a:gd name="connsiteY5" fmla="*/ 447126 h 457200"/>
              <a:gd name="connsiteX6" fmla="*/ 591352 w 1009650"/>
              <a:gd name="connsiteY6" fmla="*/ 428076 h 457200"/>
              <a:gd name="connsiteX7" fmla="*/ 620117 w 1009650"/>
              <a:gd name="connsiteY7" fmla="*/ 377721 h 457200"/>
              <a:gd name="connsiteX8" fmla="*/ 677966 w 1009650"/>
              <a:gd name="connsiteY8" fmla="*/ 290281 h 457200"/>
              <a:gd name="connsiteX9" fmla="*/ 688507 w 1009650"/>
              <a:gd name="connsiteY9" fmla="*/ 269136 h 457200"/>
              <a:gd name="connsiteX10" fmla="*/ 674410 w 1009650"/>
              <a:gd name="connsiteY10" fmla="*/ 241704 h 457200"/>
              <a:gd name="connsiteX11" fmla="*/ 636310 w 1009650"/>
              <a:gd name="connsiteY11" fmla="*/ 240307 h 457200"/>
              <a:gd name="connsiteX12" fmla="*/ 469495 w 1009650"/>
              <a:gd name="connsiteY12" fmla="*/ 274597 h 457200"/>
              <a:gd name="connsiteX13" fmla="*/ 356846 w 1009650"/>
              <a:gd name="connsiteY13" fmla="*/ 325905 h 457200"/>
              <a:gd name="connsiteX14" fmla="*/ 235752 w 1009650"/>
              <a:gd name="connsiteY14" fmla="*/ 378864 h 457200"/>
              <a:gd name="connsiteX15" fmla="*/ 118468 w 1009650"/>
              <a:gd name="connsiteY15" fmla="*/ 386611 h 457200"/>
              <a:gd name="connsiteX16" fmla="*/ 4168 w 1009650"/>
              <a:gd name="connsiteY16" fmla="*/ 268882 h 457200"/>
              <a:gd name="connsiteX17" fmla="*/ 25186 w 1009650"/>
              <a:gd name="connsiteY17" fmla="*/ 136802 h 457200"/>
              <a:gd name="connsiteX18" fmla="*/ 149075 w 1009650"/>
              <a:gd name="connsiteY18" fmla="*/ 68476 h 457200"/>
              <a:gd name="connsiteX19" fmla="*/ 296649 w 1009650"/>
              <a:gd name="connsiteY19" fmla="*/ 103464 h 457200"/>
              <a:gd name="connsiteX20" fmla="*/ 415076 w 1009650"/>
              <a:gd name="connsiteY20" fmla="*/ 161059 h 457200"/>
              <a:gd name="connsiteX21" fmla="*/ 572429 w 1009650"/>
              <a:gd name="connsiteY21" fmla="*/ 209255 h 457200"/>
              <a:gd name="connsiteX22" fmla="*/ 649836 w 1009650"/>
              <a:gd name="connsiteY22" fmla="*/ 219161 h 457200"/>
              <a:gd name="connsiteX23" fmla="*/ 675236 w 1009650"/>
              <a:gd name="connsiteY23" fmla="*/ 216812 h 457200"/>
              <a:gd name="connsiteX24" fmla="*/ 690125 w 1009650"/>
              <a:gd name="connsiteY24" fmla="*/ 195995 h 457200"/>
              <a:gd name="connsiteX25" fmla="*/ 688317 w 1009650"/>
              <a:gd name="connsiteY25" fmla="*/ 190586 h 457200"/>
              <a:gd name="connsiteX26" fmla="*/ 667934 w 1009650"/>
              <a:gd name="connsiteY26" fmla="*/ 151343 h 457200"/>
              <a:gd name="connsiteX27" fmla="*/ 603036 w 1009650"/>
              <a:gd name="connsiteY27" fmla="*/ 53871 h 457200"/>
              <a:gd name="connsiteX28" fmla="*/ 591098 w 1009650"/>
              <a:gd name="connsiteY28" fmla="*/ 30820 h 457200"/>
              <a:gd name="connsiteX29" fmla="*/ 608179 w 1009650"/>
              <a:gd name="connsiteY29" fmla="*/ 848 h 457200"/>
              <a:gd name="connsiteX30" fmla="*/ 649200 w 1009650"/>
              <a:gd name="connsiteY30" fmla="*/ 12977 h 457200"/>
              <a:gd name="connsiteX31" fmla="*/ 701905 w 1009650"/>
              <a:gd name="connsiteY31" fmla="*/ 60856 h 457200"/>
              <a:gd name="connsiteX32" fmla="*/ 813474 w 1009650"/>
              <a:gd name="connsiteY32" fmla="*/ 134389 h 457200"/>
              <a:gd name="connsiteX33" fmla="*/ 1006642 w 1009650"/>
              <a:gd name="connsiteY33" fmla="*/ 226972 h 457200"/>
              <a:gd name="connsiteX34" fmla="*/ 1010833 w 1009650"/>
              <a:gd name="connsiteY34" fmla="*/ 229067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457200">
                <a:moveTo>
                  <a:pt x="1010833" y="229067"/>
                </a:moveTo>
                <a:cubicBezTo>
                  <a:pt x="997434" y="235417"/>
                  <a:pt x="984925" y="240815"/>
                  <a:pt x="972733" y="246593"/>
                </a:cubicBezTo>
                <a:cubicBezTo>
                  <a:pt x="903581" y="278724"/>
                  <a:pt x="833668" y="309522"/>
                  <a:pt x="768072" y="348701"/>
                </a:cubicBezTo>
                <a:cubicBezTo>
                  <a:pt x="728311" y="373291"/>
                  <a:pt x="691642" y="402562"/>
                  <a:pt x="658853" y="435887"/>
                </a:cubicBezTo>
                <a:cubicBezTo>
                  <a:pt x="650022" y="445921"/>
                  <a:pt x="638563" y="453288"/>
                  <a:pt x="625770" y="457159"/>
                </a:cubicBezTo>
                <a:cubicBezTo>
                  <a:pt x="614145" y="459928"/>
                  <a:pt x="601942" y="456072"/>
                  <a:pt x="594020" y="447126"/>
                </a:cubicBezTo>
                <a:cubicBezTo>
                  <a:pt x="588841" y="442152"/>
                  <a:pt x="587739" y="434281"/>
                  <a:pt x="591352" y="428076"/>
                </a:cubicBezTo>
                <a:cubicBezTo>
                  <a:pt x="600559" y="411122"/>
                  <a:pt x="609703" y="393977"/>
                  <a:pt x="620117" y="377721"/>
                </a:cubicBezTo>
                <a:cubicBezTo>
                  <a:pt x="639167" y="348320"/>
                  <a:pt x="658853" y="319555"/>
                  <a:pt x="677966" y="290281"/>
                </a:cubicBezTo>
                <a:cubicBezTo>
                  <a:pt x="682182" y="283605"/>
                  <a:pt x="685714" y="276521"/>
                  <a:pt x="688507" y="269136"/>
                </a:cubicBezTo>
                <a:cubicBezTo>
                  <a:pt x="693714" y="255801"/>
                  <a:pt x="688507" y="244244"/>
                  <a:pt x="674410" y="241704"/>
                </a:cubicBezTo>
                <a:cubicBezTo>
                  <a:pt x="661836" y="239482"/>
                  <a:pt x="649014" y="239012"/>
                  <a:pt x="636310" y="240307"/>
                </a:cubicBezTo>
                <a:cubicBezTo>
                  <a:pt x="579541" y="245958"/>
                  <a:pt x="523090" y="254975"/>
                  <a:pt x="469495" y="274597"/>
                </a:cubicBezTo>
                <a:cubicBezTo>
                  <a:pt x="431081" y="289732"/>
                  <a:pt x="393480" y="306858"/>
                  <a:pt x="356846" y="325905"/>
                </a:cubicBezTo>
                <a:cubicBezTo>
                  <a:pt x="317159" y="344955"/>
                  <a:pt x="278233" y="366227"/>
                  <a:pt x="235752" y="378864"/>
                </a:cubicBezTo>
                <a:cubicBezTo>
                  <a:pt x="197915" y="391187"/>
                  <a:pt x="157597" y="393850"/>
                  <a:pt x="118468" y="386611"/>
                </a:cubicBezTo>
                <a:cubicBezTo>
                  <a:pt x="60224" y="373808"/>
                  <a:pt x="15244" y="327478"/>
                  <a:pt x="4168" y="268882"/>
                </a:cubicBezTo>
                <a:cubicBezTo>
                  <a:pt x="-4405" y="222463"/>
                  <a:pt x="-849" y="177505"/>
                  <a:pt x="25186" y="136802"/>
                </a:cubicBezTo>
                <a:cubicBezTo>
                  <a:pt x="53888" y="91971"/>
                  <a:pt x="95925" y="69746"/>
                  <a:pt x="149075" y="68476"/>
                </a:cubicBezTo>
                <a:cubicBezTo>
                  <a:pt x="202224" y="67206"/>
                  <a:pt x="249976" y="81557"/>
                  <a:pt x="296649" y="103464"/>
                </a:cubicBezTo>
                <a:cubicBezTo>
                  <a:pt x="336400" y="122133"/>
                  <a:pt x="375875" y="141331"/>
                  <a:pt x="415076" y="161059"/>
                </a:cubicBezTo>
                <a:cubicBezTo>
                  <a:pt x="464691" y="185237"/>
                  <a:pt x="517785" y="201499"/>
                  <a:pt x="572429" y="209255"/>
                </a:cubicBezTo>
                <a:cubicBezTo>
                  <a:pt x="598126" y="213234"/>
                  <a:pt x="623928" y="216536"/>
                  <a:pt x="649836" y="219161"/>
                </a:cubicBezTo>
                <a:cubicBezTo>
                  <a:pt x="658375" y="219866"/>
                  <a:pt x="666971" y="219071"/>
                  <a:pt x="675236" y="216812"/>
                </a:cubicBezTo>
                <a:cubicBezTo>
                  <a:pt x="685095" y="215175"/>
                  <a:pt x="691762" y="205855"/>
                  <a:pt x="690125" y="195995"/>
                </a:cubicBezTo>
                <a:cubicBezTo>
                  <a:pt x="689812" y="194108"/>
                  <a:pt x="689201" y="192282"/>
                  <a:pt x="688317" y="190586"/>
                </a:cubicBezTo>
                <a:cubicBezTo>
                  <a:pt x="682682" y="176935"/>
                  <a:pt x="675862" y="163803"/>
                  <a:pt x="667934" y="151343"/>
                </a:cubicBezTo>
                <a:cubicBezTo>
                  <a:pt x="646724" y="118577"/>
                  <a:pt x="624499" y="86446"/>
                  <a:pt x="603036" y="53871"/>
                </a:cubicBezTo>
                <a:cubicBezTo>
                  <a:pt x="598297" y="46605"/>
                  <a:pt x="594298" y="38883"/>
                  <a:pt x="591098" y="30820"/>
                </a:cubicBezTo>
                <a:cubicBezTo>
                  <a:pt x="584748" y="15771"/>
                  <a:pt x="592304" y="3833"/>
                  <a:pt x="608179" y="848"/>
                </a:cubicBezTo>
                <a:cubicBezTo>
                  <a:pt x="623012" y="-2026"/>
                  <a:pt x="638315" y="2499"/>
                  <a:pt x="649200" y="12977"/>
                </a:cubicBezTo>
                <a:cubicBezTo>
                  <a:pt x="666917" y="28788"/>
                  <a:pt x="683999" y="45298"/>
                  <a:pt x="701905" y="60856"/>
                </a:cubicBezTo>
                <a:cubicBezTo>
                  <a:pt x="735701" y="90165"/>
                  <a:pt x="773214" y="114889"/>
                  <a:pt x="813474" y="134389"/>
                </a:cubicBezTo>
                <a:cubicBezTo>
                  <a:pt x="877674" y="165631"/>
                  <a:pt x="942253" y="196111"/>
                  <a:pt x="1006642" y="226972"/>
                </a:cubicBezTo>
                <a:cubicBezTo>
                  <a:pt x="1007785" y="227226"/>
                  <a:pt x="1008801" y="227924"/>
                  <a:pt x="1010833" y="229067"/>
                </a:cubicBezTo>
                <a:close/>
              </a:path>
            </a:pathLst>
          </a:custGeom>
          <a:solidFill>
            <a:srgbClr val="09EDB8"/>
          </a:solidFill>
          <a:ln w="6350" cap="flat">
            <a:noFill/>
            <a:prstDash val="solid"/>
            <a:miter/>
          </a:ln>
        </p:spPr>
        <p:txBody>
          <a:bodyPr rtlCol="0" anchor="ctr"/>
          <a:lstStyle/>
          <a:p>
            <a:endParaRPr lang="en-GB" sz="1351"/>
          </a:p>
        </p:txBody>
      </p:sp>
      <p:pic>
        <p:nvPicPr>
          <p:cNvPr id="11" name="Graphic 31">
            <a:extLst>
              <a:ext uri="{FF2B5EF4-FFF2-40B4-BE49-F238E27FC236}">
                <a16:creationId xmlns:a16="http://schemas.microsoft.com/office/drawing/2014/main" id="{1AABA4C8-3AF1-D94B-A8D4-5A6363015C9B}"/>
              </a:ext>
            </a:extLst>
          </p:cNvPr>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269739" y="377825"/>
            <a:ext cx="738525" cy="522000"/>
          </a:xfrm>
          <a:prstGeom prst="rect">
            <a:avLst/>
          </a:prstGeom>
        </p:spPr>
      </p:pic>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Tree>
    <p:extLst>
      <p:ext uri="{BB962C8B-B14F-4D97-AF65-F5344CB8AC3E}">
        <p14:creationId xmlns:p14="http://schemas.microsoft.com/office/powerpoint/2010/main" val="685483376"/>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image" Target="../media/image2.svg"/><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FB68A7-A656-A348-AE42-02B5F30E1E55}"/>
              </a:ext>
            </a:extLst>
          </p:cNvPr>
          <p:cNvSpPr>
            <a:spLocks noGrp="1"/>
          </p:cNvSpPr>
          <p:nvPr userDrawn="1">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B623AAC1-38C0-EC41-AF66-7EC76ACCB83E}"/>
              </a:ext>
            </a:extLst>
          </p:cNvPr>
          <p:cNvSpPr>
            <a:spLocks noGrp="1"/>
          </p:cNvSpPr>
          <p:nvPr userDrawn="1">
            <p:ph type="body" idx="1"/>
          </p:nvPr>
        </p:nvSpPr>
        <p:spPr>
          <a:xfrm>
            <a:off x="341272" y="1368256"/>
            <a:ext cx="11516239" cy="4955354"/>
          </a:xfrm>
          <a:prstGeom prst="rect">
            <a:avLst/>
          </a:prstGeom>
        </p:spPr>
        <p:txBody>
          <a:bodyPr vert="horz" lIns="0" tIns="0" rIns="0" bIns="0" rtlCol="0" anchor="t" anchorCtr="0">
            <a:noAutofit/>
          </a:bodyPr>
          <a:lstStyle/>
          <a:p>
            <a:pPr lvl="0"/>
            <a:r>
              <a:rPr lang="en-US" dirty="0"/>
              <a:t>Edit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98754" y="6584738"/>
            <a:ext cx="785483" cy="180000"/>
          </a:xfrm>
          <a:prstGeom prst="rect">
            <a:avLst/>
          </a:prstGeom>
        </p:spPr>
        <p:txBody>
          <a:bodyPr vert="horz" lIns="0" tIns="0" rIns="0" bIns="0" rtlCol="0" anchor="b" anchorCtr="0"/>
          <a:lstStyle>
            <a:lvl1pPr algn="r">
              <a:defRPr sz="1000" b="1" i="0">
                <a:solidFill>
                  <a:schemeClr val="bg1">
                    <a:lumMod val="50000"/>
                  </a:schemeClr>
                </a:solidFill>
                <a:latin typeface="Montserrat" pitchFamily="2" charset="77"/>
              </a:defRPr>
            </a:lvl1pPr>
          </a:lstStyle>
          <a:p>
            <a:fld id="{EF892D59-8F09-EF4B-AD6D-DA609442F868}" type="slidenum">
              <a:rPr lang="en-GB" smtClean="0"/>
              <a:pPr/>
              <a:t>‹#›</a:t>
            </a:fld>
            <a:endParaRPr lang="en-GB" dirty="0"/>
          </a:p>
        </p:txBody>
      </p:sp>
      <p:pic>
        <p:nvPicPr>
          <p:cNvPr id="4" name="Graphic 31">
            <a:extLst>
              <a:ext uri="{FF2B5EF4-FFF2-40B4-BE49-F238E27FC236}">
                <a16:creationId xmlns:a16="http://schemas.microsoft.com/office/drawing/2014/main" id="{40086662-993A-D8C3-091C-00D1F2D2E3A5}"/>
              </a:ext>
            </a:extLst>
          </p:cNvPr>
          <p:cNvPicPr>
            <a:picLocks noChangeAspect="1"/>
          </p:cNvPicPr>
          <p:nvPr userDrawn="1"/>
        </p:nvPicPr>
        <p:blipFill>
          <a:blip r:embed="rId52">
            <a:extLst>
              <a:ext uri="{96DAC541-7B7A-43D3-8B79-37D633B846F1}">
                <asvg:svgBlip xmlns:asvg="http://schemas.microsoft.com/office/drawing/2016/SVG/main" r:embed="rId53"/>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300464794"/>
      </p:ext>
    </p:extLst>
  </p:cSld>
  <p:clrMap bg1="lt1" tx1="dk1" bg2="lt2" tx2="dk2" accent1="accent1" accent2="accent2" accent3="accent3" accent4="accent4" accent5="accent5" accent6="accent6" hlink="hlink" folHlink="folHlink"/>
  <p:sldLayoutIdLst>
    <p:sldLayoutId id="2147483971" r:id="rId1"/>
    <p:sldLayoutId id="2147483972" r:id="rId2"/>
    <p:sldLayoutId id="2147483973" r:id="rId3"/>
    <p:sldLayoutId id="2147483974" r:id="rId4"/>
    <p:sldLayoutId id="2147483966" r:id="rId5"/>
    <p:sldLayoutId id="2147483967" r:id="rId6"/>
    <p:sldLayoutId id="2147483968" r:id="rId7"/>
    <p:sldLayoutId id="2147483969" r:id="rId8"/>
    <p:sldLayoutId id="2147483811" r:id="rId9"/>
    <p:sldLayoutId id="2147483812" r:id="rId10"/>
    <p:sldLayoutId id="2147483813" r:id="rId11"/>
    <p:sldLayoutId id="2147483798" r:id="rId12"/>
    <p:sldLayoutId id="2147483806" r:id="rId13"/>
    <p:sldLayoutId id="2147483909" r:id="rId14"/>
    <p:sldLayoutId id="2147483709" r:id="rId15"/>
    <p:sldLayoutId id="2147483822" r:id="rId16"/>
    <p:sldLayoutId id="2147483802" r:id="rId17"/>
    <p:sldLayoutId id="2147483792" r:id="rId18"/>
    <p:sldLayoutId id="2147483810" r:id="rId19"/>
    <p:sldLayoutId id="2147483804" r:id="rId20"/>
    <p:sldLayoutId id="2147483821" r:id="rId21"/>
    <p:sldLayoutId id="2147483824" r:id="rId22"/>
    <p:sldLayoutId id="2147483828" r:id="rId23"/>
    <p:sldLayoutId id="2147483853" r:id="rId24"/>
    <p:sldLayoutId id="2147483899" r:id="rId25"/>
    <p:sldLayoutId id="2147483832" r:id="rId26"/>
    <p:sldLayoutId id="2147483833" r:id="rId27"/>
    <p:sldLayoutId id="2147483836" r:id="rId28"/>
    <p:sldLayoutId id="2147483852" r:id="rId29"/>
    <p:sldLayoutId id="2147483900" r:id="rId30"/>
    <p:sldLayoutId id="2147483820" r:id="rId31"/>
    <p:sldLayoutId id="2147483842" r:id="rId32"/>
    <p:sldLayoutId id="2147483845" r:id="rId33"/>
    <p:sldLayoutId id="2147483851" r:id="rId34"/>
    <p:sldLayoutId id="2147483901" r:id="rId35"/>
    <p:sldLayoutId id="2147483650" r:id="rId36"/>
    <p:sldLayoutId id="2147483734" r:id="rId37"/>
    <p:sldLayoutId id="2147483796" r:id="rId38"/>
    <p:sldLayoutId id="2147483719" r:id="rId39"/>
    <p:sldLayoutId id="2147483721" r:id="rId40"/>
    <p:sldLayoutId id="2147483724" r:id="rId41"/>
    <p:sldLayoutId id="2147483797" r:id="rId42"/>
    <p:sldLayoutId id="2147483975" r:id="rId43"/>
    <p:sldLayoutId id="2147483970" r:id="rId44"/>
    <p:sldLayoutId id="2147483814" r:id="rId45"/>
    <p:sldLayoutId id="2147483902" r:id="rId46"/>
    <p:sldLayoutId id="2147483903" r:id="rId47"/>
    <p:sldLayoutId id="2147483904" r:id="rId48"/>
    <p:sldLayoutId id="2147483976" r:id="rId49"/>
    <p:sldLayoutId id="2147483977" r:id="rId50"/>
  </p:sldLayoutIdLst>
  <p:hf hdr="0" ftr="0" dt="0"/>
  <p:txStyles>
    <p:titleStyle>
      <a:lvl1pPr algn="l" defTabSz="914400" rtl="0" eaLnBrk="1" latinLnBrk="0" hangingPunct="1">
        <a:lnSpc>
          <a:spcPct val="100000"/>
        </a:lnSpc>
        <a:spcBef>
          <a:spcPct val="0"/>
        </a:spcBef>
        <a:buNone/>
        <a:defRPr sz="3600" b="0" i="0" kern="1200" cap="none" baseline="0">
          <a:solidFill>
            <a:schemeClr val="tx1"/>
          </a:solidFill>
          <a:latin typeface="Montserrat Black" panose="00000A00000000000000" pitchFamily="2" charset="0"/>
          <a:ea typeface="+mj-ea"/>
          <a:cs typeface="+mj-cs"/>
        </a:defRPr>
      </a:lvl1pPr>
    </p:titleStyle>
    <p:bodyStyle>
      <a:lvl1pPr marL="0" indent="0" algn="l" defTabSz="914400" rtl="0" eaLnBrk="1" latinLnBrk="0" hangingPunct="1">
        <a:lnSpc>
          <a:spcPct val="100000"/>
        </a:lnSpc>
        <a:spcBef>
          <a:spcPts val="0"/>
        </a:spcBef>
        <a:spcAft>
          <a:spcPts val="650"/>
        </a:spcAft>
        <a:buSzPct val="115000"/>
        <a:buFontTx/>
        <a:buNone/>
        <a:defRPr sz="2000" b="0" i="0" kern="1200">
          <a:solidFill>
            <a:schemeClr val="tx1"/>
          </a:solidFill>
          <a:latin typeface="Montserrat" pitchFamily="2" charset="77"/>
          <a:ea typeface="+mn-ea"/>
          <a:cs typeface="+mn-cs"/>
        </a:defRPr>
      </a:lvl1pPr>
      <a:lvl2pPr marL="355600" indent="-266700" algn="l" defTabSz="914400" rtl="0" eaLnBrk="1" latinLnBrk="0" hangingPunct="1">
        <a:lnSpc>
          <a:spcPct val="100000"/>
        </a:lnSpc>
        <a:spcBef>
          <a:spcPts val="0"/>
        </a:spcBef>
        <a:spcAft>
          <a:spcPts val="650"/>
        </a:spcAft>
        <a:buSzPct val="125000"/>
        <a:buFontTx/>
        <a:buBlip>
          <a:blip r:embed="rId54"/>
        </a:buBlip>
        <a:tabLst/>
        <a:defRPr sz="2000" b="0" kern="1200">
          <a:solidFill>
            <a:schemeClr val="tx1"/>
          </a:solidFill>
          <a:latin typeface="Montserrat" pitchFamily="2" charset="77"/>
          <a:ea typeface="+mn-ea"/>
          <a:cs typeface="+mn-cs"/>
        </a:defRPr>
      </a:lvl2pPr>
      <a:lvl3pPr marL="355600" indent="-266700" algn="l" defTabSz="914400" rtl="0" eaLnBrk="1" latinLnBrk="0" hangingPunct="1">
        <a:lnSpc>
          <a:spcPct val="100000"/>
        </a:lnSpc>
        <a:spcBef>
          <a:spcPts val="0"/>
        </a:spcBef>
        <a:spcAft>
          <a:spcPts val="650"/>
        </a:spcAft>
        <a:buSzPct val="120000"/>
        <a:buFontTx/>
        <a:buBlip>
          <a:blip r:embed="rId54"/>
        </a:buBlip>
        <a:tabLst/>
        <a:defRPr sz="2000" b="0" i="0" kern="1200">
          <a:solidFill>
            <a:schemeClr val="tx1"/>
          </a:solidFill>
          <a:latin typeface="Montserrat" pitchFamily="2" charset="77"/>
          <a:ea typeface="+mn-ea"/>
          <a:cs typeface="+mn-cs"/>
        </a:defRPr>
      </a:lvl3pPr>
      <a:lvl4pPr marL="355600" indent="-266700" algn="l" defTabSz="914400" rtl="0" eaLnBrk="1" latinLnBrk="0" hangingPunct="1">
        <a:lnSpc>
          <a:spcPct val="100000"/>
        </a:lnSpc>
        <a:spcBef>
          <a:spcPts val="0"/>
        </a:spcBef>
        <a:spcAft>
          <a:spcPts val="650"/>
        </a:spcAft>
        <a:buSzPct val="120000"/>
        <a:buFontTx/>
        <a:buBlip>
          <a:blip r:embed="rId54"/>
        </a:buBlip>
        <a:tabLst/>
        <a:defRPr sz="2000" b="0" kern="1200">
          <a:solidFill>
            <a:schemeClr val="tx1"/>
          </a:solidFill>
          <a:latin typeface="Montserrat" pitchFamily="2" charset="77"/>
          <a:ea typeface="+mn-ea"/>
          <a:cs typeface="+mn-cs"/>
        </a:defRPr>
      </a:lvl4pPr>
      <a:lvl5pPr marL="355600" indent="-266700" algn="l" defTabSz="914400" rtl="0" eaLnBrk="1" latinLnBrk="0" hangingPunct="1">
        <a:lnSpc>
          <a:spcPct val="100000"/>
        </a:lnSpc>
        <a:spcBef>
          <a:spcPts val="0"/>
        </a:spcBef>
        <a:spcAft>
          <a:spcPts val="650"/>
        </a:spcAft>
        <a:buSzPct val="125000"/>
        <a:buFontTx/>
        <a:buBlip>
          <a:blip r:embed="rId54"/>
        </a:buBlip>
        <a:tabLst/>
        <a:defRPr sz="2000" b="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8" userDrawn="1">
          <p15:clr>
            <a:srgbClr val="F26B43"/>
          </p15:clr>
        </p15:guide>
        <p15:guide id="2" orient="horz" pos="4081" userDrawn="1">
          <p15:clr>
            <a:srgbClr val="F26B43"/>
          </p15:clr>
        </p15:guide>
        <p15:guide id="3" pos="237" userDrawn="1">
          <p15:clr>
            <a:srgbClr val="F26B43"/>
          </p15:clr>
        </p15:guide>
        <p15:guide id="4" pos="732" userDrawn="1">
          <p15:clr>
            <a:srgbClr val="F26B43"/>
          </p15:clr>
        </p15:guide>
        <p15:guide id="5" pos="850" userDrawn="1">
          <p15:clr>
            <a:srgbClr val="F26B43"/>
          </p15:clr>
        </p15:guide>
        <p15:guide id="6" pos="1345" userDrawn="1">
          <p15:clr>
            <a:srgbClr val="F26B43"/>
          </p15:clr>
        </p15:guide>
        <p15:guide id="7" pos="1460" userDrawn="1">
          <p15:clr>
            <a:srgbClr val="F26B43"/>
          </p15:clr>
        </p15:guide>
        <p15:guide id="8" pos="1954" userDrawn="1">
          <p15:clr>
            <a:srgbClr val="F26B43"/>
          </p15:clr>
        </p15:guide>
        <p15:guide id="9" pos="2069" userDrawn="1">
          <p15:clr>
            <a:srgbClr val="F26B43"/>
          </p15:clr>
        </p15:guide>
        <p15:guide id="10" pos="2564" userDrawn="1">
          <p15:clr>
            <a:srgbClr val="F26B43"/>
          </p15:clr>
        </p15:guide>
        <p15:guide id="11" pos="2683" userDrawn="1">
          <p15:clr>
            <a:srgbClr val="F26B43"/>
          </p15:clr>
        </p15:guide>
        <p15:guide id="12" pos="3173" userDrawn="1">
          <p15:clr>
            <a:srgbClr val="F26B43"/>
          </p15:clr>
        </p15:guide>
        <p15:guide id="13" pos="3288" userDrawn="1">
          <p15:clr>
            <a:srgbClr val="F26B43"/>
          </p15:clr>
        </p15:guide>
        <p15:guide id="14" pos="3782" userDrawn="1">
          <p15:clr>
            <a:srgbClr val="F26B43"/>
          </p15:clr>
        </p15:guide>
        <p15:guide id="15" pos="3897" userDrawn="1">
          <p15:clr>
            <a:srgbClr val="F26B43"/>
          </p15:clr>
        </p15:guide>
        <p15:guide id="16" pos="4392" userDrawn="1">
          <p15:clr>
            <a:srgbClr val="F26B43"/>
          </p15:clr>
        </p15:guide>
        <p15:guide id="17" pos="4506" userDrawn="1">
          <p15:clr>
            <a:srgbClr val="F26B43"/>
          </p15:clr>
        </p15:guide>
        <p15:guide id="18" pos="5001" userDrawn="1">
          <p15:clr>
            <a:srgbClr val="F26B43"/>
          </p15:clr>
        </p15:guide>
        <p15:guide id="19" pos="5115" userDrawn="1">
          <p15:clr>
            <a:srgbClr val="F26B43"/>
          </p15:clr>
        </p15:guide>
        <p15:guide id="20" pos="5610" userDrawn="1">
          <p15:clr>
            <a:srgbClr val="F26B43"/>
          </p15:clr>
        </p15:guide>
        <p15:guide id="21" pos="5725" userDrawn="1">
          <p15:clr>
            <a:srgbClr val="F26B43"/>
          </p15:clr>
        </p15:guide>
        <p15:guide id="22" pos="6220" userDrawn="1">
          <p15:clr>
            <a:srgbClr val="F26B43"/>
          </p15:clr>
        </p15:guide>
        <p15:guide id="23" pos="6334" userDrawn="1">
          <p15:clr>
            <a:srgbClr val="F26B43"/>
          </p15:clr>
        </p15:guide>
        <p15:guide id="24" pos="6829" userDrawn="1">
          <p15:clr>
            <a:srgbClr val="F26B43"/>
          </p15:clr>
        </p15:guide>
        <p15:guide id="25" pos="6943" userDrawn="1">
          <p15:clr>
            <a:srgbClr val="F26B43"/>
          </p15:clr>
        </p15:guide>
        <p15:guide id="26" pos="7438" userDrawn="1">
          <p15:clr>
            <a:srgbClr val="F26B43"/>
          </p15:clr>
        </p15:guide>
        <p15:guide id="27" pos="3840" userDrawn="1">
          <p15:clr>
            <a:srgbClr val="9FCC3B"/>
          </p15:clr>
        </p15:guide>
        <p15:guide id="28" orient="horz" pos="2160"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2.xml"/><Relationship Id="rId1" Type="http://schemas.openxmlformats.org/officeDocument/2006/relationships/slideLayout" Target="../slideLayouts/slideLayout36.xml"/></Relationships>
</file>

<file path=ppt/slides/_rels/slide1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3.xml"/><Relationship Id="rId1" Type="http://schemas.openxmlformats.org/officeDocument/2006/relationships/slideLayout" Target="../slideLayouts/slideLayout36.xml"/></Relationships>
</file>

<file path=ppt/slides/_rels/slide14.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4.xml"/><Relationship Id="rId1" Type="http://schemas.openxmlformats.org/officeDocument/2006/relationships/slideLayout" Target="../slideLayouts/slideLayout3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6.xml"/></Relationships>
</file>

<file path=ppt/slides/_rels/slide1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7.xml"/><Relationship Id="rId1" Type="http://schemas.openxmlformats.org/officeDocument/2006/relationships/slideLayout" Target="../slideLayouts/slideLayout3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5.xml"/><Relationship Id="rId1" Type="http://schemas.openxmlformats.org/officeDocument/2006/relationships/slideLayout" Target="../slideLayouts/slideLayout36.xml"/><Relationship Id="rId4" Type="http://schemas.openxmlformats.org/officeDocument/2006/relationships/image" Target="../media/image23.emf"/></Relationships>
</file>

<file path=ppt/slides/_rels/slide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6.xml"/><Relationship Id="rId1" Type="http://schemas.openxmlformats.org/officeDocument/2006/relationships/slideLayout" Target="../slideLayouts/slideLayout36.xml"/><Relationship Id="rId4" Type="http://schemas.openxmlformats.org/officeDocument/2006/relationships/image" Target="../media/image24.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ctrTitle"/>
          </p:nvPr>
        </p:nvSpPr>
        <p:spPr>
          <a:xfrm>
            <a:off x="393332" y="1738265"/>
            <a:ext cx="6596062" cy="2431485"/>
          </a:xfrm>
        </p:spPr>
        <p:txBody>
          <a:bodyPr>
            <a:normAutofit/>
          </a:bodyPr>
          <a:lstStyle/>
          <a:p>
            <a:r>
              <a:rPr lang="en-GB" dirty="0">
                <a:solidFill>
                  <a:srgbClr val="004050"/>
                </a:solidFill>
              </a:rPr>
              <a:t>Python 3 Programming</a:t>
            </a:r>
            <a:endParaRPr lang="en-US" dirty="0">
              <a:solidFill>
                <a:srgbClr val="004050"/>
              </a:solidFill>
              <a:latin typeface="Arial" charset="0"/>
              <a:cs typeface="Arial" charset="0"/>
            </a:endParaRPr>
          </a:p>
        </p:txBody>
      </p:sp>
      <p:sp>
        <p:nvSpPr>
          <p:cNvPr id="4099" name="Subtitle 2"/>
          <p:cNvSpPr>
            <a:spLocks noGrp="1"/>
          </p:cNvSpPr>
          <p:nvPr>
            <p:ph type="body" sz="quarter" idx="10"/>
          </p:nvPr>
        </p:nvSpPr>
        <p:spPr>
          <a:xfrm>
            <a:off x="393332" y="4383235"/>
            <a:ext cx="6604609" cy="709613"/>
          </a:xfrm>
        </p:spPr>
        <p:txBody>
          <a:bodyPr/>
          <a:lstStyle/>
          <a:p>
            <a:r>
              <a:rPr lang="en-GB" sz="2400" b="1" dirty="0">
                <a:solidFill>
                  <a:srgbClr val="004050"/>
                </a:solidFill>
              </a:rPr>
              <a:t>Regular expressions</a:t>
            </a:r>
            <a:endParaRPr lang="en-US" sz="2400" b="1" dirty="0">
              <a:solidFill>
                <a:srgbClr val="004050"/>
              </a:solidFill>
              <a:latin typeface="Arial" charset="0"/>
              <a:cs typeface="Arial" charset="0"/>
            </a:endParaRPr>
          </a:p>
        </p:txBody>
      </p:sp>
    </p:spTree>
    <p:extLst>
      <p:ext uri="{BB962C8B-B14F-4D97-AF65-F5344CB8AC3E}">
        <p14:creationId xmlns:p14="http://schemas.microsoft.com/office/powerpoint/2010/main" val="23826892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985429" y="296232"/>
            <a:ext cx="11517818" cy="805001"/>
          </a:xfrm>
        </p:spPr>
        <p:txBody>
          <a:bodyPr/>
          <a:lstStyle/>
          <a:p>
            <a:pPr eaLnBrk="1" hangingPunct="1"/>
            <a:r>
              <a:rPr lang="en-GB" dirty="0"/>
              <a:t>Matching alternatives</a:t>
            </a:r>
          </a:p>
        </p:txBody>
      </p:sp>
      <p:sp>
        <p:nvSpPr>
          <p:cNvPr id="11267" name="Rectangle 3"/>
          <p:cNvSpPr>
            <a:spLocks noGrp="1" noChangeArrowheads="1"/>
          </p:cNvSpPr>
          <p:nvPr>
            <p:ph idx="1"/>
          </p:nvPr>
        </p:nvSpPr>
        <p:spPr/>
        <p:txBody>
          <a:bodyPr/>
          <a:lstStyle/>
          <a:p>
            <a:r>
              <a:rPr lang="en-GB" b="1" dirty="0"/>
              <a:t>The </a:t>
            </a:r>
            <a:r>
              <a:rPr lang="en-GB" b="1" dirty="0">
                <a:latin typeface="Courier New" panose="02070309020205020404" pitchFamily="49" charset="0"/>
              </a:rPr>
              <a:t>|</a:t>
            </a:r>
            <a:r>
              <a:rPr lang="en-GB" b="1" dirty="0"/>
              <a:t> character separates alternative words or patterns.</a:t>
            </a:r>
          </a:p>
          <a:p>
            <a:endParaRPr lang="en-GB" dirty="0"/>
          </a:p>
          <a:p>
            <a:pPr lvl="1"/>
            <a:endParaRPr lang="en-GB" dirty="0"/>
          </a:p>
          <a:p>
            <a:pPr lvl="1"/>
            <a:endParaRPr lang="en-GB" dirty="0"/>
          </a:p>
          <a:p>
            <a:pPr lvl="2">
              <a:buFontTx/>
              <a:buNone/>
            </a:pPr>
            <a:endParaRPr lang="en-GB" dirty="0"/>
          </a:p>
          <a:p>
            <a:r>
              <a:rPr lang="en-GB" b="1" dirty="0"/>
              <a:t>Use parentheses to group alternatives.</a:t>
            </a:r>
          </a:p>
          <a:p>
            <a:pPr marL="457200" lvl="1" indent="-230400">
              <a:buFont typeface="Arial" panose="020B0604020202020204" pitchFamily="34" charset="0"/>
              <a:buChar char="•"/>
            </a:pPr>
            <a:r>
              <a:rPr lang="en-GB" sz="1800" dirty="0"/>
              <a:t>Required with text before or following alternatives.</a:t>
            </a:r>
          </a:p>
        </p:txBody>
      </p:sp>
      <p:sp>
        <p:nvSpPr>
          <p:cNvPr id="11268" name="Rectangle 4"/>
          <p:cNvSpPr>
            <a:spLocks noChangeArrowheads="1"/>
          </p:cNvSpPr>
          <p:nvPr/>
        </p:nvSpPr>
        <p:spPr bwMode="auto">
          <a:xfrm>
            <a:off x="787840" y="1902301"/>
            <a:ext cx="8211272" cy="925513"/>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wrap="square" lIns="90488" tIns="44450" rIns="90488" bIns="44450">
            <a:spAutoFit/>
          </a:bodyPr>
          <a:lstStyle/>
          <a:p>
            <a:pPr>
              <a:spcBef>
                <a:spcPct val="0"/>
              </a:spcBef>
            </a:pPr>
            <a:r>
              <a:rPr lang="en-US" dirty="0">
                <a:latin typeface="Courier New" panose="02070309020205020404" pitchFamily="49" charset="0"/>
              </a:rPr>
              <a:t>drink = 'A glass of Coors'</a:t>
            </a:r>
          </a:p>
          <a:p>
            <a:pPr>
              <a:spcBef>
                <a:spcPct val="0"/>
              </a:spcBef>
            </a:pPr>
            <a:r>
              <a:rPr lang="en-US" dirty="0">
                <a:latin typeface="Courier New" panose="02070309020205020404" pitchFamily="49" charset="0"/>
              </a:rPr>
              <a:t>if </a:t>
            </a:r>
            <a:r>
              <a:rPr lang="en-US" dirty="0" err="1">
                <a:latin typeface="Courier New" panose="02070309020205020404" pitchFamily="49" charset="0"/>
              </a:rPr>
              <a:t>re.search</a:t>
            </a:r>
            <a:r>
              <a:rPr lang="en-US" dirty="0">
                <a:latin typeface="Courier New" panose="02070309020205020404" pitchFamily="49" charset="0"/>
              </a:rPr>
              <a:t>(</a:t>
            </a:r>
            <a:r>
              <a:rPr lang="en-US" dirty="0" err="1">
                <a:latin typeface="Courier New" panose="02070309020205020404" pitchFamily="49" charset="0"/>
              </a:rPr>
              <a:t>r'Bud|Miller|Coors</a:t>
            </a:r>
            <a:r>
              <a:rPr lang="en-US" dirty="0">
                <a:latin typeface="Courier New" panose="02070309020205020404" pitchFamily="49" charset="0"/>
              </a:rPr>
              <a:t>', drink):</a:t>
            </a:r>
          </a:p>
          <a:p>
            <a:pPr>
              <a:spcBef>
                <a:spcPct val="0"/>
              </a:spcBef>
            </a:pPr>
            <a:r>
              <a:rPr lang="en-US" dirty="0">
                <a:latin typeface="Courier New" panose="02070309020205020404" pitchFamily="49" charset="0"/>
              </a:rPr>
              <a:t>    print("It's a beer!") </a:t>
            </a:r>
            <a:endParaRPr lang="en-GB" dirty="0">
              <a:latin typeface="Courier New" panose="02070309020205020404" pitchFamily="49" charset="0"/>
            </a:endParaRPr>
          </a:p>
        </p:txBody>
      </p:sp>
      <p:sp>
        <p:nvSpPr>
          <p:cNvPr id="11269" name="Rectangle 5"/>
          <p:cNvSpPr>
            <a:spLocks noChangeArrowheads="1"/>
          </p:cNvSpPr>
          <p:nvPr/>
        </p:nvSpPr>
        <p:spPr bwMode="auto">
          <a:xfrm>
            <a:off x="787840" y="4287372"/>
            <a:ext cx="8211272" cy="1043876"/>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wrap="square" lIns="90488" tIns="44450" rIns="90488" bIns="44450">
            <a:spAutoFit/>
          </a:bodyPr>
          <a:lstStyle/>
          <a:p>
            <a:pPr>
              <a:spcBef>
                <a:spcPct val="0"/>
              </a:spcBef>
            </a:pPr>
            <a:r>
              <a:rPr lang="en-US" dirty="0">
                <a:latin typeface="Courier New" panose="02070309020205020404" pitchFamily="49" charset="0"/>
              </a:rPr>
              <a:t>pattern = </a:t>
            </a:r>
            <a:r>
              <a:rPr lang="en-US" dirty="0" err="1">
                <a:latin typeface="Courier New" panose="02070309020205020404" pitchFamily="49" charset="0"/>
              </a:rPr>
              <a:t>r'A</a:t>
            </a:r>
            <a:r>
              <a:rPr lang="en-US" dirty="0">
                <a:latin typeface="Courier New" panose="02070309020205020404" pitchFamily="49" charset="0"/>
              </a:rPr>
              <a:t> (</a:t>
            </a:r>
            <a:r>
              <a:rPr lang="en-US" dirty="0" err="1">
                <a:latin typeface="Courier New" panose="02070309020205020404" pitchFamily="49" charset="0"/>
              </a:rPr>
              <a:t>glass|bottle|barrel</a:t>
            </a:r>
            <a:r>
              <a:rPr lang="en-US" dirty="0">
                <a:latin typeface="Courier New" panose="02070309020205020404" pitchFamily="49" charset="0"/>
              </a:rPr>
              <a:t>) of (</a:t>
            </a:r>
            <a:r>
              <a:rPr lang="en-US" dirty="0" err="1">
                <a:latin typeface="Courier New" panose="02070309020205020404" pitchFamily="49" charset="0"/>
              </a:rPr>
              <a:t>Bud|Miller|Coors</a:t>
            </a:r>
            <a:r>
              <a:rPr lang="en-US" dirty="0">
                <a:latin typeface="Courier New" panose="02070309020205020404" pitchFamily="49" charset="0"/>
              </a:rPr>
              <a:t>)'</a:t>
            </a:r>
          </a:p>
          <a:p>
            <a:pPr>
              <a:spcBef>
                <a:spcPct val="0"/>
              </a:spcBef>
            </a:pPr>
            <a:endParaRPr lang="en-US" sz="800" dirty="0">
              <a:latin typeface="Courier New" panose="02070309020205020404" pitchFamily="49" charset="0"/>
            </a:endParaRPr>
          </a:p>
          <a:p>
            <a:pPr>
              <a:spcBef>
                <a:spcPct val="0"/>
              </a:spcBef>
            </a:pPr>
            <a:r>
              <a:rPr lang="en-US" dirty="0">
                <a:latin typeface="Courier New" panose="02070309020205020404" pitchFamily="49" charset="0"/>
              </a:rPr>
              <a:t>if </a:t>
            </a:r>
            <a:r>
              <a:rPr lang="en-US" dirty="0" err="1">
                <a:latin typeface="Courier New" panose="02070309020205020404" pitchFamily="49" charset="0"/>
              </a:rPr>
              <a:t>re.search</a:t>
            </a:r>
            <a:r>
              <a:rPr lang="en-US" dirty="0">
                <a:latin typeface="Courier New" panose="02070309020205020404" pitchFamily="49" charset="0"/>
              </a:rPr>
              <a:t>(pattern, drink): </a:t>
            </a:r>
          </a:p>
          <a:p>
            <a:pPr>
              <a:spcBef>
                <a:spcPct val="0"/>
              </a:spcBef>
            </a:pPr>
            <a:r>
              <a:rPr lang="en-US" dirty="0">
                <a:latin typeface="Courier New" panose="02070309020205020404" pitchFamily="49" charset="0"/>
              </a:rPr>
              <a:t>    print("This drink is suitable for Americans")</a:t>
            </a:r>
          </a:p>
        </p:txBody>
      </p:sp>
      <p:sp>
        <p:nvSpPr>
          <p:cNvPr id="2" name="Slide Number Placeholder 1">
            <a:extLst>
              <a:ext uri="{FF2B5EF4-FFF2-40B4-BE49-F238E27FC236}">
                <a16:creationId xmlns:a16="http://schemas.microsoft.com/office/drawing/2014/main" id="{007BFAF5-0A6D-83EF-E40D-FFBE476B71D4}"/>
              </a:ext>
            </a:extLst>
          </p:cNvPr>
          <p:cNvSpPr>
            <a:spLocks noGrp="1"/>
          </p:cNvSpPr>
          <p:nvPr>
            <p:ph type="sldNum" sz="quarter" idx="4"/>
          </p:nvPr>
        </p:nvSpPr>
        <p:spPr/>
        <p:txBody>
          <a:bodyPr/>
          <a:lstStyle/>
          <a:p>
            <a:fld id="{EF892D59-8F09-EF4B-AD6D-DA609442F868}" type="slidenum">
              <a:rPr lang="en-GB" smtClean="0"/>
              <a:pPr/>
              <a:t>10</a:t>
            </a:fld>
            <a:endParaRPr lang="en-GB" dirty="0"/>
          </a:p>
        </p:txBody>
      </p:sp>
    </p:spTree>
    <p:extLst>
      <p:ext uri="{BB962C8B-B14F-4D97-AF65-F5344CB8AC3E}">
        <p14:creationId xmlns:p14="http://schemas.microsoft.com/office/powerpoint/2010/main" val="1147152574"/>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2" name="Rectangle 3"/>
          <p:cNvSpPr>
            <a:spLocks noGrp="1" noChangeArrowheads="1"/>
          </p:cNvSpPr>
          <p:nvPr>
            <p:ph type="title"/>
          </p:nvPr>
        </p:nvSpPr>
        <p:spPr>
          <a:xfrm>
            <a:off x="1028461" y="329043"/>
            <a:ext cx="11517818" cy="805001"/>
          </a:xfrm>
        </p:spPr>
        <p:txBody>
          <a:bodyPr/>
          <a:lstStyle/>
          <a:p>
            <a:pPr eaLnBrk="1" hangingPunct="1"/>
            <a:r>
              <a:rPr lang="en-GB" dirty="0"/>
              <a:t>Anchors</a:t>
            </a:r>
          </a:p>
        </p:txBody>
      </p:sp>
      <p:sp>
        <p:nvSpPr>
          <p:cNvPr id="12290" name="Rectangle 4"/>
          <p:cNvSpPr>
            <a:spLocks noGrp="1" noChangeArrowheads="1"/>
          </p:cNvSpPr>
          <p:nvPr>
            <p:ph idx="1"/>
          </p:nvPr>
        </p:nvSpPr>
        <p:spPr>
          <a:xfrm>
            <a:off x="375679" y="1134044"/>
            <a:ext cx="11516239" cy="5318294"/>
          </a:xfrm>
        </p:spPr>
        <p:txBody>
          <a:bodyPr/>
          <a:lstStyle/>
          <a:p>
            <a:r>
              <a:rPr lang="en-GB" b="1" dirty="0"/>
              <a:t>The ^ and $ characters indicate start or end of text.</a:t>
            </a:r>
          </a:p>
          <a:p>
            <a:pPr marL="457200" lvl="1" indent="-230400">
              <a:buFont typeface="Arial" panose="020B0604020202020204" pitchFamily="34" charset="0"/>
              <a:buChar char="•"/>
            </a:pPr>
            <a:r>
              <a:rPr lang="en-GB" sz="1800" dirty="0"/>
              <a:t>Only when used at start or end of pattern.</a:t>
            </a:r>
          </a:p>
          <a:p>
            <a:pPr lvl="1"/>
            <a:endParaRPr lang="en-GB" dirty="0"/>
          </a:p>
          <a:p>
            <a:pPr lvl="2"/>
            <a:endParaRPr lang="en-GB" dirty="0"/>
          </a:p>
          <a:p>
            <a:pPr lvl="2"/>
            <a:endParaRPr lang="en-GB" dirty="0"/>
          </a:p>
          <a:p>
            <a:pPr lvl="2"/>
            <a:endParaRPr lang="en-GB" dirty="0"/>
          </a:p>
          <a:p>
            <a:pPr marL="914400" lvl="2" indent="0">
              <a:buNone/>
            </a:pPr>
            <a:endParaRPr lang="en-GB" dirty="0"/>
          </a:p>
          <a:p>
            <a:r>
              <a:rPr lang="en-GB" b="1" dirty="0">
                <a:latin typeface="+mn-lt"/>
              </a:rPr>
              <a:t>Shortcuts \b matches a word-boundary and \B not a word-boundary:</a:t>
            </a:r>
          </a:p>
        </p:txBody>
      </p:sp>
      <p:sp>
        <p:nvSpPr>
          <p:cNvPr id="12291" name="Text Box 2"/>
          <p:cNvSpPr txBox="1">
            <a:spLocks noChangeArrowheads="1"/>
          </p:cNvSpPr>
          <p:nvPr/>
        </p:nvSpPr>
        <p:spPr bwMode="auto">
          <a:xfrm>
            <a:off x="842560" y="4303032"/>
            <a:ext cx="5527676" cy="1905000"/>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rPr>
              <a:t>txt = 'Stranger in a st</a:t>
            </a:r>
            <a:r>
              <a:rPr lang="en-GB" sz="1800" dirty="0">
                <a:solidFill>
                  <a:srgbClr val="C80000"/>
                </a:solidFill>
                <a:latin typeface="Courier New" panose="02070309020205020404" pitchFamily="49" charset="0"/>
              </a:rPr>
              <a:t>range</a:t>
            </a:r>
            <a:r>
              <a:rPr lang="en-GB" sz="1800" dirty="0">
                <a:latin typeface="Courier New" panose="02070309020205020404" pitchFamily="49" charset="0"/>
              </a:rPr>
              <a:t> land'</a:t>
            </a:r>
          </a:p>
          <a:p>
            <a:pPr>
              <a:spcBef>
                <a:spcPct val="0"/>
              </a:spcBef>
            </a:pPr>
            <a:r>
              <a:rPr lang="en-GB" sz="1800" dirty="0">
                <a:latin typeface="Courier New" panose="02070309020205020404" pitchFamily="49" charset="0"/>
              </a:rPr>
              <a:t>m = </a:t>
            </a:r>
            <a:r>
              <a:rPr lang="en-GB" sz="1800" dirty="0" err="1">
                <a:latin typeface="Courier New" panose="02070309020205020404" pitchFamily="49" charset="0"/>
              </a:rPr>
              <a:t>re.search</a:t>
            </a:r>
            <a:r>
              <a:rPr lang="en-GB" sz="1800" dirty="0">
                <a:latin typeface="Courier New" panose="02070309020205020404" pitchFamily="49" charset="0"/>
              </a:rPr>
              <a:t>(</a:t>
            </a:r>
            <a:r>
              <a:rPr lang="en-GB" sz="1800" dirty="0" err="1">
                <a:latin typeface="Courier New" panose="02070309020205020404" pitchFamily="49" charset="0"/>
              </a:rPr>
              <a:t>r'range</a:t>
            </a:r>
            <a:r>
              <a:rPr lang="en-GB" sz="1800" dirty="0">
                <a:solidFill>
                  <a:srgbClr val="0000C8"/>
                </a:solidFill>
                <a:latin typeface="Courier New" panose="02070309020205020404" pitchFamily="49" charset="0"/>
              </a:rPr>
              <a:t>\b</a:t>
            </a:r>
            <a:r>
              <a:rPr lang="en-GB" sz="1800" dirty="0">
                <a:latin typeface="Courier New" panose="02070309020205020404" pitchFamily="49" charset="0"/>
              </a:rPr>
              <a:t>', txt)</a:t>
            </a:r>
          </a:p>
          <a:p>
            <a:pPr>
              <a:spcBef>
                <a:spcPct val="0"/>
              </a:spcBef>
            </a:pPr>
            <a:r>
              <a:rPr lang="en-GB" sz="1800" dirty="0">
                <a:latin typeface="Courier New" panose="02070309020205020404" pitchFamily="49" charset="0"/>
              </a:rPr>
              <a:t>print(</a:t>
            </a:r>
            <a:r>
              <a:rPr lang="en-GB" sz="1800" dirty="0" err="1">
                <a:latin typeface="Courier New" panose="02070309020205020404" pitchFamily="49" charset="0"/>
              </a:rPr>
              <a:t>m.start</a:t>
            </a:r>
            <a:r>
              <a:rPr lang="en-GB" sz="1800" dirty="0">
                <a:latin typeface="Courier New" panose="02070309020205020404" pitchFamily="49" charset="0"/>
              </a:rPr>
              <a:t>())</a:t>
            </a:r>
          </a:p>
          <a:p>
            <a:pPr>
              <a:spcBef>
                <a:spcPct val="0"/>
              </a:spcBef>
            </a:pPr>
            <a:endParaRPr lang="en-GB" dirty="0">
              <a:latin typeface="Courier New" panose="02070309020205020404" pitchFamily="49" charset="0"/>
            </a:endParaRPr>
          </a:p>
          <a:p>
            <a:pPr>
              <a:spcBef>
                <a:spcPct val="0"/>
              </a:spcBef>
            </a:pPr>
            <a:r>
              <a:rPr lang="en-GB" sz="1800" dirty="0">
                <a:latin typeface="Courier New" panose="02070309020205020404" pitchFamily="49" charset="0"/>
              </a:rPr>
              <a:t>txt = 'St</a:t>
            </a:r>
            <a:r>
              <a:rPr lang="en-GB" sz="1800" dirty="0">
                <a:solidFill>
                  <a:srgbClr val="C80000"/>
                </a:solidFill>
                <a:latin typeface="Courier New" panose="02070309020205020404" pitchFamily="49" charset="0"/>
              </a:rPr>
              <a:t>range</a:t>
            </a:r>
            <a:r>
              <a:rPr lang="en-GB" sz="1800" dirty="0">
                <a:latin typeface="Courier New" panose="02070309020205020404" pitchFamily="49" charset="0"/>
              </a:rPr>
              <a:t>r in a strange land'</a:t>
            </a:r>
          </a:p>
          <a:p>
            <a:pPr>
              <a:spcBef>
                <a:spcPct val="0"/>
              </a:spcBef>
            </a:pPr>
            <a:r>
              <a:rPr lang="en-US" sz="1800" dirty="0">
                <a:latin typeface="Courier New" panose="02070309020205020404" pitchFamily="49" charset="0"/>
              </a:rPr>
              <a:t>m = </a:t>
            </a:r>
            <a:r>
              <a:rPr lang="en-US" sz="1800" dirty="0" err="1">
                <a:latin typeface="Courier New" panose="02070309020205020404" pitchFamily="49" charset="0"/>
              </a:rPr>
              <a:t>re.search</a:t>
            </a:r>
            <a:r>
              <a:rPr lang="en-US" sz="1800" dirty="0">
                <a:latin typeface="Courier New" panose="02070309020205020404" pitchFamily="49" charset="0"/>
              </a:rPr>
              <a:t>(</a:t>
            </a:r>
            <a:r>
              <a:rPr lang="en-US" sz="1800" dirty="0" err="1">
                <a:latin typeface="Courier New" panose="02070309020205020404" pitchFamily="49" charset="0"/>
              </a:rPr>
              <a:t>r'range</a:t>
            </a:r>
            <a:r>
              <a:rPr lang="en-US" sz="1800">
                <a:solidFill>
                  <a:srgbClr val="0000C8"/>
                </a:solidFill>
                <a:latin typeface="Courier New" panose="02070309020205020404" pitchFamily="49" charset="0"/>
              </a:rPr>
              <a:t>\</a:t>
            </a:r>
            <a:r>
              <a:rPr lang="en-US" sz="1800" err="1">
                <a:solidFill>
                  <a:srgbClr val="0000C8"/>
                </a:solidFill>
                <a:latin typeface="Courier New" panose="02070309020205020404" pitchFamily="49" charset="0"/>
              </a:rPr>
              <a:t>B</a:t>
            </a:r>
            <a:r>
              <a:rPr lang="en-US" sz="1800">
                <a:latin typeface="Courier New" panose="02070309020205020404" pitchFamily="49" charset="0"/>
              </a:rPr>
              <a:t>', txt</a:t>
            </a:r>
            <a:r>
              <a:rPr lang="en-US" sz="1800" dirty="0">
                <a:latin typeface="Courier New" panose="02070309020205020404" pitchFamily="49" charset="0"/>
              </a:rPr>
              <a:t>)</a:t>
            </a:r>
          </a:p>
          <a:p>
            <a:pPr>
              <a:spcBef>
                <a:spcPct val="0"/>
              </a:spcBef>
            </a:pPr>
            <a:r>
              <a:rPr lang="en-US" sz="1800" dirty="0">
                <a:latin typeface="Courier New" panose="02070309020205020404" pitchFamily="49" charset="0"/>
              </a:rPr>
              <a:t>print(</a:t>
            </a:r>
            <a:r>
              <a:rPr lang="en-US" sz="1800" dirty="0" err="1">
                <a:latin typeface="Courier New" panose="02070309020205020404" pitchFamily="49" charset="0"/>
              </a:rPr>
              <a:t>m.start</a:t>
            </a:r>
            <a:r>
              <a:rPr lang="en-US" sz="1800" dirty="0">
                <a:latin typeface="Courier New" panose="02070309020205020404" pitchFamily="49" charset="0"/>
              </a:rPr>
              <a:t>())</a:t>
            </a:r>
            <a:endParaRPr lang="en-GB" sz="1800" dirty="0">
              <a:latin typeface="Courier New" panose="02070309020205020404" pitchFamily="49" charset="0"/>
            </a:endParaRPr>
          </a:p>
        </p:txBody>
      </p:sp>
      <p:sp>
        <p:nvSpPr>
          <p:cNvPr id="12294" name="Rectangle 5"/>
          <p:cNvSpPr>
            <a:spLocks noChangeArrowheads="1"/>
          </p:cNvSpPr>
          <p:nvPr/>
        </p:nvSpPr>
        <p:spPr bwMode="auto">
          <a:xfrm>
            <a:off x="826956" y="1984587"/>
            <a:ext cx="8067676" cy="1320874"/>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wrap="square" lIns="90488" tIns="44450" rIns="90488" bIns="44450">
            <a:spAutoFit/>
          </a:bodyPr>
          <a:lstStyle/>
          <a:p>
            <a:pPr>
              <a:spcBef>
                <a:spcPct val="0"/>
              </a:spcBef>
            </a:pPr>
            <a:r>
              <a:rPr lang="en-US" dirty="0">
                <a:latin typeface="Courier New" panose="02070309020205020404" pitchFamily="49" charset="0"/>
              </a:rPr>
              <a:t>name, old, new = </a:t>
            </a:r>
            <a:r>
              <a:rPr lang="en-US" dirty="0" err="1">
                <a:latin typeface="Courier New" panose="02070309020205020404" pitchFamily="49" charset="0"/>
              </a:rPr>
              <a:t>sys.argv</a:t>
            </a:r>
            <a:r>
              <a:rPr lang="en-US" dirty="0">
                <a:latin typeface="Courier New" panose="02070309020205020404" pitchFamily="49" charset="0"/>
              </a:rPr>
              <a:t>[1:]</a:t>
            </a:r>
          </a:p>
          <a:p>
            <a:pPr>
              <a:spcBef>
                <a:spcPct val="0"/>
              </a:spcBef>
            </a:pPr>
            <a:endParaRPr lang="en-US" sz="800" dirty="0">
              <a:latin typeface="Courier New" panose="02070309020205020404" pitchFamily="49" charset="0"/>
            </a:endParaRPr>
          </a:p>
          <a:p>
            <a:r>
              <a:rPr lang="en-US" dirty="0" err="1">
                <a:latin typeface="Courier New"/>
                <a:cs typeface="Courier New"/>
              </a:rPr>
              <a:t>new_name</a:t>
            </a:r>
            <a:r>
              <a:rPr lang="en-US" dirty="0">
                <a:latin typeface="Courier New"/>
                <a:cs typeface="Courier New"/>
              </a:rPr>
              <a:t> = </a:t>
            </a:r>
            <a:r>
              <a:rPr lang="en-US" dirty="0" err="1">
                <a:latin typeface="Courier New"/>
                <a:cs typeface="Courier New"/>
              </a:rPr>
              <a:t>re.sub</a:t>
            </a:r>
            <a:r>
              <a:rPr lang="en-US" dirty="0">
                <a:latin typeface="Courier New"/>
                <a:cs typeface="Courier New"/>
              </a:rPr>
              <a:t>(</a:t>
            </a:r>
            <a:r>
              <a:rPr lang="en-US" dirty="0" err="1">
                <a:latin typeface="Courier New"/>
                <a:cs typeface="Courier New"/>
              </a:rPr>
              <a:t>fr</a:t>
            </a:r>
            <a:r>
              <a:rPr lang="en-US" dirty="0">
                <a:latin typeface="Courier New"/>
                <a:cs typeface="Courier New"/>
              </a:rPr>
              <a:t>"\.{old}$", f".{new}", name)</a:t>
            </a:r>
          </a:p>
          <a:p>
            <a:r>
              <a:rPr lang="en-US" dirty="0">
                <a:latin typeface="Courier New"/>
                <a:cs typeface="Courier New"/>
              </a:rPr>
              <a:t>print(</a:t>
            </a:r>
            <a:r>
              <a:rPr lang="en-US" dirty="0" err="1">
                <a:latin typeface="Courier New"/>
                <a:cs typeface="Courier New"/>
              </a:rPr>
              <a:t>f"Renaming</a:t>
            </a:r>
            <a:r>
              <a:rPr lang="en-US" dirty="0">
                <a:latin typeface="Courier New"/>
                <a:cs typeface="Courier New"/>
              </a:rPr>
              <a:t> {name} to {</a:t>
            </a:r>
            <a:r>
              <a:rPr lang="en-US" dirty="0" err="1">
                <a:latin typeface="Courier New"/>
                <a:cs typeface="Courier New"/>
              </a:rPr>
              <a:t>new_name</a:t>
            </a:r>
            <a:r>
              <a:rPr lang="en-US" dirty="0">
                <a:latin typeface="Courier New"/>
                <a:cs typeface="Courier New"/>
              </a:rPr>
              <a:t>}")</a:t>
            </a:r>
          </a:p>
          <a:p>
            <a:pPr>
              <a:spcBef>
                <a:spcPct val="0"/>
              </a:spcBef>
            </a:pPr>
            <a:r>
              <a:rPr lang="en-US" dirty="0" err="1">
                <a:latin typeface="Courier New" panose="02070309020205020404" pitchFamily="49" charset="0"/>
              </a:rPr>
              <a:t>os.rename</a:t>
            </a:r>
            <a:r>
              <a:rPr lang="en-US" dirty="0">
                <a:latin typeface="Courier New" panose="02070309020205020404" pitchFamily="49" charset="0"/>
              </a:rPr>
              <a:t>(name, </a:t>
            </a:r>
            <a:r>
              <a:rPr lang="en-US" dirty="0" err="1">
                <a:latin typeface="Courier New" panose="02070309020205020404" pitchFamily="49" charset="0"/>
              </a:rPr>
              <a:t>new_name</a:t>
            </a:r>
            <a:r>
              <a:rPr lang="en-US" dirty="0">
                <a:latin typeface="Courier New" panose="02070309020205020404" pitchFamily="49" charset="0"/>
              </a:rPr>
              <a:t>)</a:t>
            </a:r>
          </a:p>
        </p:txBody>
      </p:sp>
      <p:sp>
        <p:nvSpPr>
          <p:cNvPr id="12295" name="Text Box 9"/>
          <p:cNvSpPr txBox="1">
            <a:spLocks noChangeArrowheads="1"/>
          </p:cNvSpPr>
          <p:nvPr/>
        </p:nvSpPr>
        <p:spPr bwMode="auto">
          <a:xfrm>
            <a:off x="6135286" y="4847778"/>
            <a:ext cx="469900" cy="376237"/>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dirty="0">
                <a:latin typeface="Courier New" panose="02070309020205020404" pitchFamily="49" charset="0"/>
              </a:rPr>
              <a:t>16</a:t>
            </a:r>
          </a:p>
        </p:txBody>
      </p:sp>
      <p:sp>
        <p:nvSpPr>
          <p:cNvPr id="12296" name="Text Box 12"/>
          <p:cNvSpPr txBox="1">
            <a:spLocks noChangeArrowheads="1"/>
          </p:cNvSpPr>
          <p:nvPr/>
        </p:nvSpPr>
        <p:spPr bwMode="auto">
          <a:xfrm>
            <a:off x="6130407" y="5692438"/>
            <a:ext cx="469900" cy="376237"/>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dirty="0">
                <a:latin typeface="Courier New" panose="02070309020205020404" pitchFamily="49" charset="0"/>
              </a:rPr>
              <a:t> 2</a:t>
            </a:r>
          </a:p>
        </p:txBody>
      </p:sp>
      <p:pic>
        <p:nvPicPr>
          <p:cNvPr id="3" name="Picture 2">
            <a:extLst>
              <a:ext uri="{FF2B5EF4-FFF2-40B4-BE49-F238E27FC236}">
                <a16:creationId xmlns:a16="http://schemas.microsoft.com/office/drawing/2014/main" id="{A603D4E2-6954-66DF-84D4-B0B67D29F4D0}"/>
              </a:ext>
            </a:extLst>
          </p:cNvPr>
          <p:cNvPicPr>
            <a:picLocks noChangeAspect="1"/>
          </p:cNvPicPr>
          <p:nvPr/>
        </p:nvPicPr>
        <p:blipFill>
          <a:blip r:embed="rId3"/>
          <a:stretch>
            <a:fillRect/>
          </a:stretch>
        </p:blipFill>
        <p:spPr>
          <a:xfrm>
            <a:off x="9307499" y="4508339"/>
            <a:ext cx="2893671" cy="2349661"/>
          </a:xfrm>
          <a:prstGeom prst="rect">
            <a:avLst/>
          </a:prstGeom>
        </p:spPr>
      </p:pic>
      <p:sp>
        <p:nvSpPr>
          <p:cNvPr id="2" name="Slide Number Placeholder 1">
            <a:extLst>
              <a:ext uri="{FF2B5EF4-FFF2-40B4-BE49-F238E27FC236}">
                <a16:creationId xmlns:a16="http://schemas.microsoft.com/office/drawing/2014/main" id="{E268A957-3C7C-025A-8282-2C6FD882993F}"/>
              </a:ext>
            </a:extLst>
          </p:cNvPr>
          <p:cNvSpPr>
            <a:spLocks noGrp="1"/>
          </p:cNvSpPr>
          <p:nvPr>
            <p:ph type="sldNum" sz="quarter" idx="4"/>
          </p:nvPr>
        </p:nvSpPr>
        <p:spPr/>
        <p:txBody>
          <a:bodyPr/>
          <a:lstStyle/>
          <a:p>
            <a:fld id="{EF892D59-8F09-EF4B-AD6D-DA609442F868}" type="slidenum">
              <a:rPr lang="en-GB" smtClean="0"/>
              <a:pPr/>
              <a:t>11</a:t>
            </a:fld>
            <a:endParaRPr lang="en-GB" dirty="0"/>
          </a:p>
        </p:txBody>
      </p:sp>
    </p:spTree>
    <p:extLst>
      <p:ext uri="{BB962C8B-B14F-4D97-AF65-F5344CB8AC3E}">
        <p14:creationId xmlns:p14="http://schemas.microsoft.com/office/powerpoint/2010/main" val="2558641707"/>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920789" y="365768"/>
            <a:ext cx="11517818" cy="805001"/>
          </a:xfrm>
        </p:spPr>
        <p:txBody>
          <a:bodyPr/>
          <a:lstStyle/>
          <a:p>
            <a:pPr eaLnBrk="1" hangingPunct="1"/>
            <a:r>
              <a:rPr lang="en-GB" dirty="0"/>
              <a:t>Shorthand Character Classes</a:t>
            </a:r>
          </a:p>
        </p:txBody>
      </p:sp>
      <p:sp>
        <p:nvSpPr>
          <p:cNvPr id="13315" name="Rectangle 3"/>
          <p:cNvSpPr>
            <a:spLocks noGrp="1" noChangeArrowheads="1"/>
          </p:cNvSpPr>
          <p:nvPr>
            <p:ph idx="1"/>
          </p:nvPr>
        </p:nvSpPr>
        <p:spPr>
          <a:xfrm>
            <a:off x="553528" y="1224910"/>
            <a:ext cx="11516239" cy="5267322"/>
          </a:xfrm>
        </p:spPr>
        <p:txBody>
          <a:bodyPr/>
          <a:lstStyle/>
          <a:p>
            <a:pPr>
              <a:spcBef>
                <a:spcPts val="600"/>
              </a:spcBef>
            </a:pPr>
            <a:r>
              <a:rPr lang="en-GB" b="1" dirty="0"/>
              <a:t>A Character Class describes a set of characters:</a:t>
            </a:r>
          </a:p>
          <a:p>
            <a:pPr marL="457200" lvl="1" indent="-230400">
              <a:spcBef>
                <a:spcPts val="600"/>
              </a:spcBef>
              <a:buFont typeface="Arial" panose="020B0604020202020204" pitchFamily="34" charset="0"/>
              <a:buChar char="•"/>
            </a:pPr>
            <a:r>
              <a:rPr lang="en-GB" sz="1800" dirty="0"/>
              <a:t>For example:</a:t>
            </a:r>
            <a:r>
              <a:rPr lang="en-GB" dirty="0"/>
              <a:t>	</a:t>
            </a:r>
            <a:r>
              <a:rPr lang="en-GB" dirty="0">
                <a:latin typeface="Courier New" panose="02070309020205020404" pitchFamily="49" charset="0"/>
              </a:rPr>
              <a:t>[a-z] [^A-Z] [</a:t>
            </a:r>
            <a:r>
              <a:rPr lang="en-GB" dirty="0" err="1">
                <a:latin typeface="Courier New" panose="02070309020205020404" pitchFamily="49" charset="0"/>
              </a:rPr>
              <a:t>aeiou</a:t>
            </a:r>
            <a:r>
              <a:rPr lang="en-GB" dirty="0">
                <a:latin typeface="Courier New" panose="02070309020205020404" pitchFamily="49" charset="0"/>
              </a:rPr>
              <a:t>]</a:t>
            </a:r>
          </a:p>
          <a:p>
            <a:pPr>
              <a:spcBef>
                <a:spcPts val="600"/>
              </a:spcBef>
            </a:pPr>
            <a:r>
              <a:rPr lang="en-GB" b="1" dirty="0"/>
              <a:t>A Class shortcut matches a pre-defined character class:</a:t>
            </a:r>
          </a:p>
          <a:p>
            <a:pPr>
              <a:spcBef>
                <a:spcPts val="600"/>
              </a:spcBef>
            </a:pPr>
            <a:endParaRPr lang="en-GB" dirty="0"/>
          </a:p>
          <a:p>
            <a:pPr>
              <a:spcBef>
                <a:spcPts val="600"/>
              </a:spcBef>
            </a:pPr>
            <a:endParaRPr lang="en-GB" dirty="0"/>
          </a:p>
          <a:p>
            <a:pPr>
              <a:spcBef>
                <a:spcPts val="600"/>
              </a:spcBef>
            </a:pPr>
            <a:endParaRPr lang="en-GB" dirty="0"/>
          </a:p>
          <a:p>
            <a:pPr>
              <a:spcBef>
                <a:spcPts val="600"/>
              </a:spcBef>
            </a:pPr>
            <a:endParaRPr lang="en-GB" sz="800" dirty="0"/>
          </a:p>
          <a:p>
            <a:pPr>
              <a:spcBef>
                <a:spcPts val="600"/>
              </a:spcBef>
            </a:pPr>
            <a:endParaRPr lang="en-GB" sz="800" dirty="0"/>
          </a:p>
          <a:p>
            <a:pPr>
              <a:spcBef>
                <a:spcPts val="600"/>
              </a:spcBef>
            </a:pPr>
            <a:endParaRPr lang="en-GB" sz="800" dirty="0"/>
          </a:p>
          <a:p>
            <a:pPr>
              <a:spcBef>
                <a:spcPts val="600"/>
              </a:spcBef>
            </a:pPr>
            <a:endParaRPr lang="en-GB" dirty="0"/>
          </a:p>
          <a:p>
            <a:pPr>
              <a:spcBef>
                <a:spcPts val="600"/>
              </a:spcBef>
            </a:pPr>
            <a:endParaRPr lang="en-GB" dirty="0"/>
          </a:p>
          <a:p>
            <a:pPr>
              <a:spcBef>
                <a:spcPts val="600"/>
              </a:spcBef>
            </a:pPr>
            <a:endParaRPr lang="en-GB" dirty="0"/>
          </a:p>
          <a:p>
            <a:pPr>
              <a:spcBef>
                <a:spcPts val="600"/>
              </a:spcBef>
            </a:pPr>
            <a:r>
              <a:rPr lang="en-GB" b="1" dirty="0"/>
              <a:t>Exact meaning can be changed with flags…</a:t>
            </a:r>
          </a:p>
        </p:txBody>
      </p:sp>
      <p:sp>
        <p:nvSpPr>
          <p:cNvPr id="13316" name="Rectangle 4"/>
          <p:cNvSpPr>
            <a:spLocks noChangeArrowheads="1"/>
          </p:cNvSpPr>
          <p:nvPr/>
        </p:nvSpPr>
        <p:spPr bwMode="auto">
          <a:xfrm>
            <a:off x="843993" y="5097591"/>
            <a:ext cx="5643303" cy="920765"/>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wrap="square" lIns="90488" tIns="44450" rIns="90488" bIns="44450">
            <a:spAutoFit/>
          </a:bodyPr>
          <a:lstStyle/>
          <a:p>
            <a:pPr>
              <a:spcBef>
                <a:spcPct val="0"/>
              </a:spcBef>
            </a:pPr>
            <a:r>
              <a:rPr lang="en-GB" dirty="0">
                <a:latin typeface="Courier New" panose="02070309020205020404" pitchFamily="49" charset="0"/>
              </a:rPr>
              <a:t>m = </a:t>
            </a:r>
            <a:r>
              <a:rPr lang="en-GB" dirty="0" err="1">
                <a:latin typeface="Courier New" panose="02070309020205020404" pitchFamily="49" charset="0"/>
              </a:rPr>
              <a:t>re.search</a:t>
            </a:r>
            <a:r>
              <a:rPr lang="en-GB" dirty="0">
                <a:latin typeface="Courier New" panose="02070309020205020404" pitchFamily="49" charset="0"/>
              </a:rPr>
              <a:t>(r'^</a:t>
            </a:r>
            <a:r>
              <a:rPr lang="en-GB" dirty="0" err="1">
                <a:latin typeface="Courier New" panose="02070309020205020404" pitchFamily="49" charset="0"/>
              </a:rPr>
              <a:t>ttyp</a:t>
            </a:r>
            <a:r>
              <a:rPr lang="en-GB" b="1" dirty="0">
                <a:latin typeface="Courier New" panose="02070309020205020404" pitchFamily="49" charset="0"/>
              </a:rPr>
              <a:t>\d</a:t>
            </a:r>
            <a:r>
              <a:rPr lang="en-GB" dirty="0">
                <a:latin typeface="Courier New" panose="02070309020205020404" pitchFamily="49" charset="0"/>
              </a:rPr>
              <a:t>$', port)</a:t>
            </a:r>
          </a:p>
          <a:p>
            <a:pPr>
              <a:spcBef>
                <a:spcPct val="0"/>
              </a:spcBef>
            </a:pPr>
            <a:r>
              <a:rPr lang="en-GB" dirty="0">
                <a:latin typeface="Courier New" panose="02070309020205020404" pitchFamily="49" charset="0"/>
              </a:rPr>
              <a:t>if m:</a:t>
            </a:r>
          </a:p>
          <a:p>
            <a:pPr>
              <a:spcBef>
                <a:spcPct val="0"/>
              </a:spcBef>
            </a:pPr>
            <a:r>
              <a:rPr lang="en-GB" dirty="0">
                <a:latin typeface="Courier New" panose="02070309020205020404" pitchFamily="49" charset="0"/>
              </a:rPr>
              <a:t>    print(port)</a:t>
            </a:r>
          </a:p>
        </p:txBody>
      </p:sp>
      <p:sp>
        <p:nvSpPr>
          <p:cNvPr id="2" name="Text Box 9">
            <a:extLst>
              <a:ext uri="{FF2B5EF4-FFF2-40B4-BE49-F238E27FC236}">
                <a16:creationId xmlns:a16="http://schemas.microsoft.com/office/drawing/2014/main" id="{1990B207-BB4A-118F-3BAF-FDBB07FAF14F}"/>
              </a:ext>
            </a:extLst>
          </p:cNvPr>
          <p:cNvSpPr txBox="1">
            <a:spLocks noChangeArrowheads="1"/>
          </p:cNvSpPr>
          <p:nvPr/>
        </p:nvSpPr>
        <p:spPr bwMode="auto">
          <a:xfrm>
            <a:off x="5943599" y="5486580"/>
            <a:ext cx="736099" cy="646331"/>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b="1" dirty="0"/>
              <a:t>ttyp0</a:t>
            </a:r>
          </a:p>
          <a:p>
            <a:r>
              <a:rPr lang="en-GB" sz="1800" b="1" dirty="0"/>
              <a:t>ttyp9</a:t>
            </a:r>
          </a:p>
        </p:txBody>
      </p:sp>
      <p:pic>
        <p:nvPicPr>
          <p:cNvPr id="16" name="Picture 15">
            <a:extLst>
              <a:ext uri="{FF2B5EF4-FFF2-40B4-BE49-F238E27FC236}">
                <a16:creationId xmlns:a16="http://schemas.microsoft.com/office/drawing/2014/main" id="{90376B77-F825-6C50-AFC7-49BD78B26154}"/>
              </a:ext>
            </a:extLst>
          </p:cNvPr>
          <p:cNvPicPr>
            <a:picLocks noChangeAspect="1"/>
          </p:cNvPicPr>
          <p:nvPr/>
        </p:nvPicPr>
        <p:blipFill>
          <a:blip r:embed="rId3"/>
          <a:stretch>
            <a:fillRect/>
          </a:stretch>
        </p:blipFill>
        <p:spPr>
          <a:xfrm>
            <a:off x="697998" y="2420811"/>
            <a:ext cx="5981700" cy="2562225"/>
          </a:xfrm>
          <a:prstGeom prst="rect">
            <a:avLst/>
          </a:prstGeom>
          <a:effectLst>
            <a:outerShdw blurRad="50800" dist="38100" dir="2700000" algn="tl" rotWithShape="0">
              <a:prstClr val="black">
                <a:alpha val="40000"/>
              </a:prstClr>
            </a:outerShdw>
          </a:effectLst>
        </p:spPr>
      </p:pic>
      <p:sp>
        <p:nvSpPr>
          <p:cNvPr id="3" name="Slide Number Placeholder 2">
            <a:extLst>
              <a:ext uri="{FF2B5EF4-FFF2-40B4-BE49-F238E27FC236}">
                <a16:creationId xmlns:a16="http://schemas.microsoft.com/office/drawing/2014/main" id="{32402B3E-5E7C-5F6B-0857-207FBB120B42}"/>
              </a:ext>
            </a:extLst>
          </p:cNvPr>
          <p:cNvSpPr>
            <a:spLocks noGrp="1"/>
          </p:cNvSpPr>
          <p:nvPr>
            <p:ph type="sldNum" sz="quarter" idx="4"/>
          </p:nvPr>
        </p:nvSpPr>
        <p:spPr/>
        <p:txBody>
          <a:bodyPr/>
          <a:lstStyle/>
          <a:p>
            <a:fld id="{EF892D59-8F09-EF4B-AD6D-DA609442F868}" type="slidenum">
              <a:rPr lang="en-GB" smtClean="0"/>
              <a:pPr/>
              <a:t>12</a:t>
            </a:fld>
            <a:endParaRPr lang="en-GB" dirty="0"/>
          </a:p>
        </p:txBody>
      </p:sp>
    </p:spTree>
    <p:extLst>
      <p:ext uri="{BB962C8B-B14F-4D97-AF65-F5344CB8AC3E}">
        <p14:creationId xmlns:p14="http://schemas.microsoft.com/office/powerpoint/2010/main" val="3844905888"/>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1021366" y="324550"/>
            <a:ext cx="11517818" cy="805001"/>
          </a:xfrm>
        </p:spPr>
        <p:txBody>
          <a:bodyPr/>
          <a:lstStyle/>
          <a:p>
            <a:pPr eaLnBrk="1" hangingPunct="1"/>
            <a:r>
              <a:rPr lang="en-GB" dirty="0"/>
              <a:t>Repeat quantifiers</a:t>
            </a:r>
          </a:p>
        </p:txBody>
      </p:sp>
      <p:sp>
        <p:nvSpPr>
          <p:cNvPr id="15363" name="Rectangle 3"/>
          <p:cNvSpPr>
            <a:spLocks noGrp="1" noChangeArrowheads="1"/>
          </p:cNvSpPr>
          <p:nvPr>
            <p:ph idx="1"/>
          </p:nvPr>
        </p:nvSpPr>
        <p:spPr>
          <a:xfrm>
            <a:off x="785887" y="1186341"/>
            <a:ext cx="11516239" cy="4955354"/>
          </a:xfrm>
        </p:spPr>
        <p:txBody>
          <a:bodyPr/>
          <a:lstStyle/>
          <a:p>
            <a:r>
              <a:rPr lang="en-GB" b="1" dirty="0"/>
              <a:t>Quantifier characters repeat the preceding pattern:</a:t>
            </a:r>
          </a:p>
        </p:txBody>
      </p:sp>
      <p:sp>
        <p:nvSpPr>
          <p:cNvPr id="15364" name="Rectangle 4"/>
          <p:cNvSpPr>
            <a:spLocks noChangeArrowheads="1"/>
          </p:cNvSpPr>
          <p:nvPr/>
        </p:nvSpPr>
        <p:spPr bwMode="auto">
          <a:xfrm>
            <a:off x="786538" y="3475899"/>
            <a:ext cx="5908675" cy="376238"/>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lIns="90488" tIns="44450" rIns="90488" bIns="44450">
            <a:spAutoFit/>
          </a:bodyPr>
          <a:lstStyle/>
          <a:p>
            <a:pPr>
              <a:spcBef>
                <a:spcPct val="0"/>
              </a:spcBef>
            </a:pPr>
            <a:r>
              <a:rPr lang="en-GB" dirty="0">
                <a:latin typeface="Courier New" panose="02070309020205020404" pitchFamily="49" charset="0"/>
              </a:rPr>
              <a:t>m = </a:t>
            </a:r>
            <a:r>
              <a:rPr lang="en-GB" dirty="0" err="1">
                <a:latin typeface="Courier New" panose="02070309020205020404" pitchFamily="49" charset="0"/>
              </a:rPr>
              <a:t>re.search</a:t>
            </a:r>
            <a:r>
              <a:rPr lang="en-GB" dirty="0">
                <a:latin typeface="Courier New" panose="02070309020205020404" pitchFamily="49" charset="0"/>
              </a:rPr>
              <a:t>(r'[:;,]?\s*\w+', line)</a:t>
            </a:r>
          </a:p>
        </p:txBody>
      </p:sp>
      <p:sp>
        <p:nvSpPr>
          <p:cNvPr id="15365" name="Text Box 7"/>
          <p:cNvSpPr txBox="1">
            <a:spLocks noChangeArrowheads="1"/>
          </p:cNvSpPr>
          <p:nvPr/>
        </p:nvSpPr>
        <p:spPr bwMode="auto">
          <a:xfrm>
            <a:off x="6780275" y="3352984"/>
            <a:ext cx="5914157" cy="584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600" b="1" dirty="0">
                <a:latin typeface="+mn-lt"/>
              </a:rPr>
              <a:t>optional :;, followed by zero or more whitespace, followed by at least one alphanumeric.</a:t>
            </a:r>
            <a:endParaRPr lang="en-GB" sz="2400" dirty="0">
              <a:latin typeface="+mn-lt"/>
            </a:endParaRPr>
          </a:p>
        </p:txBody>
      </p:sp>
      <p:sp>
        <p:nvSpPr>
          <p:cNvPr id="15366" name="Text Box 8"/>
          <p:cNvSpPr txBox="1">
            <a:spLocks noChangeArrowheads="1"/>
          </p:cNvSpPr>
          <p:nvPr/>
        </p:nvSpPr>
        <p:spPr bwMode="auto">
          <a:xfrm>
            <a:off x="6706531" y="4899754"/>
            <a:ext cx="4150495"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600" b="1" dirty="0">
                <a:latin typeface="+mn-lt"/>
              </a:rPr>
              <a:t> </a:t>
            </a:r>
            <a:r>
              <a:rPr lang="en-GB" sz="1600" b="1" dirty="0" err="1">
                <a:latin typeface="+mn-lt"/>
              </a:rPr>
              <a:t>boink</a:t>
            </a:r>
            <a:r>
              <a:rPr lang="en-GB" sz="1600" b="1" dirty="0">
                <a:latin typeface="+mn-lt"/>
              </a:rPr>
              <a:t>, </a:t>
            </a:r>
            <a:r>
              <a:rPr lang="en-GB" sz="1600" b="1" dirty="0" err="1">
                <a:latin typeface="+mn-lt"/>
              </a:rPr>
              <a:t>boinkboink</a:t>
            </a:r>
            <a:r>
              <a:rPr lang="en-GB" sz="1600" b="1" dirty="0">
                <a:latin typeface="+mn-lt"/>
              </a:rPr>
              <a:t>, </a:t>
            </a:r>
            <a:r>
              <a:rPr lang="en-GB" sz="1600" b="1" dirty="0" err="1">
                <a:latin typeface="+mn-lt"/>
              </a:rPr>
              <a:t>boinkboinkboink</a:t>
            </a:r>
            <a:endParaRPr lang="en-GB" sz="2400" dirty="0">
              <a:latin typeface="+mn-lt"/>
            </a:endParaRPr>
          </a:p>
        </p:txBody>
      </p:sp>
      <p:sp>
        <p:nvSpPr>
          <p:cNvPr id="15367" name="Text Box 9"/>
          <p:cNvSpPr txBox="1">
            <a:spLocks noChangeArrowheads="1"/>
          </p:cNvSpPr>
          <p:nvPr/>
        </p:nvSpPr>
        <p:spPr bwMode="auto">
          <a:xfrm>
            <a:off x="6695214" y="4258409"/>
            <a:ext cx="2712602"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600" b="1" dirty="0">
                <a:latin typeface="+mn-lt"/>
              </a:rPr>
              <a:t> </a:t>
            </a:r>
            <a:r>
              <a:rPr lang="en-GB" sz="1600" b="1" dirty="0" err="1">
                <a:latin typeface="+mn-lt"/>
              </a:rPr>
              <a:t>boink</a:t>
            </a:r>
            <a:r>
              <a:rPr lang="en-GB" sz="1600" b="1" dirty="0">
                <a:latin typeface="+mn-lt"/>
              </a:rPr>
              <a:t>, </a:t>
            </a:r>
            <a:r>
              <a:rPr lang="en-GB" sz="1600" b="1" dirty="0" err="1">
                <a:latin typeface="+mn-lt"/>
              </a:rPr>
              <a:t>boinkk</a:t>
            </a:r>
            <a:r>
              <a:rPr lang="en-GB" sz="1600" b="1" dirty="0">
                <a:latin typeface="+mn-lt"/>
              </a:rPr>
              <a:t>, </a:t>
            </a:r>
            <a:r>
              <a:rPr lang="en-GB" sz="1600" b="1" dirty="0" err="1">
                <a:latin typeface="+mn-lt"/>
              </a:rPr>
              <a:t>boinkkk</a:t>
            </a:r>
            <a:endParaRPr lang="en-GB" sz="1600" b="1" dirty="0">
              <a:latin typeface="+mn-lt"/>
            </a:endParaRPr>
          </a:p>
        </p:txBody>
      </p:sp>
      <p:sp>
        <p:nvSpPr>
          <p:cNvPr id="15368" name="Rectangle 11"/>
          <p:cNvSpPr>
            <a:spLocks noChangeArrowheads="1"/>
          </p:cNvSpPr>
          <p:nvPr/>
        </p:nvSpPr>
        <p:spPr bwMode="auto">
          <a:xfrm>
            <a:off x="785888" y="4201883"/>
            <a:ext cx="5908675" cy="376238"/>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lIns="90488" tIns="44450" rIns="90488" bIns="44450">
            <a:spAutoFit/>
          </a:bodyPr>
          <a:lstStyle/>
          <a:p>
            <a:pPr>
              <a:spcBef>
                <a:spcPct val="0"/>
              </a:spcBef>
            </a:pPr>
            <a:r>
              <a:rPr lang="en-GB" dirty="0">
                <a:latin typeface="Courier New" panose="02070309020205020404" pitchFamily="49" charset="0"/>
              </a:rPr>
              <a:t>m = </a:t>
            </a:r>
            <a:r>
              <a:rPr lang="en-GB" dirty="0" err="1">
                <a:latin typeface="Courier New" panose="02070309020205020404" pitchFamily="49" charset="0"/>
              </a:rPr>
              <a:t>re.search</a:t>
            </a:r>
            <a:r>
              <a:rPr lang="en-GB" dirty="0">
                <a:latin typeface="Courier New" panose="02070309020205020404" pitchFamily="49" charset="0"/>
              </a:rPr>
              <a:t>(</a:t>
            </a:r>
            <a:r>
              <a:rPr lang="en-GB" dirty="0" err="1">
                <a:latin typeface="Courier New" panose="02070309020205020404" pitchFamily="49" charset="0"/>
              </a:rPr>
              <a:t>r'boink</a:t>
            </a:r>
            <a:r>
              <a:rPr lang="en-GB" dirty="0">
                <a:latin typeface="Courier New" panose="02070309020205020404" pitchFamily="49" charset="0"/>
              </a:rPr>
              <a:t>+', sound)</a:t>
            </a:r>
          </a:p>
        </p:txBody>
      </p:sp>
      <p:sp>
        <p:nvSpPr>
          <p:cNvPr id="15369" name="Rectangle 12"/>
          <p:cNvSpPr>
            <a:spLocks noChangeArrowheads="1"/>
          </p:cNvSpPr>
          <p:nvPr/>
        </p:nvSpPr>
        <p:spPr bwMode="auto">
          <a:xfrm>
            <a:off x="785887" y="4899754"/>
            <a:ext cx="5908675" cy="376238"/>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lIns="90488" tIns="44450" rIns="90488" bIns="44450">
            <a:spAutoFit/>
          </a:bodyPr>
          <a:lstStyle/>
          <a:p>
            <a:pPr>
              <a:spcBef>
                <a:spcPct val="0"/>
              </a:spcBef>
            </a:pPr>
            <a:r>
              <a:rPr lang="en-GB" dirty="0">
                <a:latin typeface="Courier New" panose="02070309020205020404" pitchFamily="49" charset="0"/>
              </a:rPr>
              <a:t>m = </a:t>
            </a:r>
            <a:r>
              <a:rPr lang="en-GB" dirty="0" err="1">
                <a:latin typeface="Courier New" panose="02070309020205020404" pitchFamily="49" charset="0"/>
              </a:rPr>
              <a:t>re.search</a:t>
            </a:r>
            <a:r>
              <a:rPr lang="en-GB" dirty="0">
                <a:latin typeface="Courier New" panose="02070309020205020404" pitchFamily="49" charset="0"/>
              </a:rPr>
              <a:t>(r'(</a:t>
            </a:r>
            <a:r>
              <a:rPr lang="en-GB" dirty="0" err="1">
                <a:latin typeface="Courier New" panose="02070309020205020404" pitchFamily="49" charset="0"/>
              </a:rPr>
              <a:t>boink</a:t>
            </a:r>
            <a:r>
              <a:rPr lang="en-GB" dirty="0">
                <a:latin typeface="Courier New" panose="02070309020205020404" pitchFamily="49" charset="0"/>
              </a:rPr>
              <a:t>)+', sound) </a:t>
            </a:r>
          </a:p>
        </p:txBody>
      </p:sp>
      <p:pic>
        <p:nvPicPr>
          <p:cNvPr id="5" name="Picture 4">
            <a:extLst>
              <a:ext uri="{FF2B5EF4-FFF2-40B4-BE49-F238E27FC236}">
                <a16:creationId xmlns:a16="http://schemas.microsoft.com/office/drawing/2014/main" id="{FF68D709-14FE-856E-7F62-B117C635992C}"/>
              </a:ext>
            </a:extLst>
          </p:cNvPr>
          <p:cNvPicPr>
            <a:picLocks noChangeAspect="1"/>
          </p:cNvPicPr>
          <p:nvPr/>
        </p:nvPicPr>
        <p:blipFill>
          <a:blip r:embed="rId3"/>
          <a:stretch>
            <a:fillRect/>
          </a:stretch>
        </p:blipFill>
        <p:spPr>
          <a:xfrm>
            <a:off x="617043" y="1616771"/>
            <a:ext cx="6467475" cy="1666875"/>
          </a:xfrm>
          <a:prstGeom prst="rect">
            <a:avLst/>
          </a:prstGeom>
          <a:effectLst>
            <a:outerShdw blurRad="50800" dist="38100" dir="2700000" algn="tl" rotWithShape="0">
              <a:prstClr val="black">
                <a:alpha val="40000"/>
              </a:prstClr>
            </a:outerShdw>
          </a:effectLst>
        </p:spPr>
      </p:pic>
      <p:sp>
        <p:nvSpPr>
          <p:cNvPr id="2" name="Slide Number Placeholder 1">
            <a:extLst>
              <a:ext uri="{FF2B5EF4-FFF2-40B4-BE49-F238E27FC236}">
                <a16:creationId xmlns:a16="http://schemas.microsoft.com/office/drawing/2014/main" id="{FAF8A938-2CBB-2799-40CD-912D6CAB718E}"/>
              </a:ext>
            </a:extLst>
          </p:cNvPr>
          <p:cNvSpPr>
            <a:spLocks noGrp="1"/>
          </p:cNvSpPr>
          <p:nvPr>
            <p:ph type="sldNum" sz="quarter" idx="4"/>
          </p:nvPr>
        </p:nvSpPr>
        <p:spPr/>
        <p:txBody>
          <a:bodyPr/>
          <a:lstStyle/>
          <a:p>
            <a:fld id="{EF892D59-8F09-EF4B-AD6D-DA609442F868}" type="slidenum">
              <a:rPr lang="en-GB" smtClean="0"/>
              <a:pPr/>
              <a:t>13</a:t>
            </a:fld>
            <a:endParaRPr lang="en-GB" dirty="0"/>
          </a:p>
        </p:txBody>
      </p:sp>
    </p:spTree>
    <p:extLst>
      <p:ext uri="{BB962C8B-B14F-4D97-AF65-F5344CB8AC3E}">
        <p14:creationId xmlns:p14="http://schemas.microsoft.com/office/powerpoint/2010/main" val="4221142034"/>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985430" y="313743"/>
            <a:ext cx="11517818" cy="805001"/>
          </a:xfrm>
        </p:spPr>
        <p:txBody>
          <a:bodyPr/>
          <a:lstStyle/>
          <a:p>
            <a:pPr eaLnBrk="1" hangingPunct="1"/>
            <a:r>
              <a:rPr lang="en-GB" dirty="0"/>
              <a:t>Quantifiers</a:t>
            </a:r>
          </a:p>
        </p:txBody>
      </p:sp>
      <p:sp>
        <p:nvSpPr>
          <p:cNvPr id="16387" name="Rectangle 3"/>
          <p:cNvSpPr>
            <a:spLocks noGrp="1" noChangeArrowheads="1"/>
          </p:cNvSpPr>
          <p:nvPr>
            <p:ph idx="1"/>
          </p:nvPr>
        </p:nvSpPr>
        <p:spPr/>
        <p:txBody>
          <a:bodyPr/>
          <a:lstStyle/>
          <a:p>
            <a:r>
              <a:rPr lang="en-GB" b="1" dirty="0"/>
              <a:t>Repeat an indicated number of times..</a:t>
            </a:r>
          </a:p>
        </p:txBody>
      </p:sp>
      <p:sp>
        <p:nvSpPr>
          <p:cNvPr id="16388" name="Rectangle 4"/>
          <p:cNvSpPr>
            <a:spLocks noChangeArrowheads="1"/>
          </p:cNvSpPr>
          <p:nvPr/>
        </p:nvSpPr>
        <p:spPr bwMode="auto">
          <a:xfrm>
            <a:off x="896185" y="6112558"/>
            <a:ext cx="8313129" cy="366767"/>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wrap="square" lIns="90488" tIns="44450" rIns="90488" bIns="44450">
            <a:spAutoFit/>
          </a:bodyPr>
          <a:lstStyle/>
          <a:p>
            <a:pPr>
              <a:spcBef>
                <a:spcPct val="0"/>
              </a:spcBef>
            </a:pPr>
            <a:r>
              <a:rPr lang="en-GB" dirty="0">
                <a:latin typeface="Courier New" panose="02070309020205020404" pitchFamily="49" charset="0"/>
              </a:rPr>
              <a:t>m = </a:t>
            </a:r>
            <a:r>
              <a:rPr lang="en-GB" dirty="0" err="1">
                <a:latin typeface="Courier New" panose="02070309020205020404" pitchFamily="49" charset="0"/>
              </a:rPr>
              <a:t>re.search</a:t>
            </a:r>
            <a:r>
              <a:rPr lang="en-GB" dirty="0">
                <a:latin typeface="Courier New" panose="02070309020205020404" pitchFamily="49" charset="0"/>
              </a:rPr>
              <a:t>(r'(^|\D)\d{3}-\d{2,4}\s?\d{4,8}(\D|$)',phone)</a:t>
            </a:r>
          </a:p>
        </p:txBody>
      </p:sp>
      <p:sp>
        <p:nvSpPr>
          <p:cNvPr id="16390" name="Rectangle 6"/>
          <p:cNvSpPr>
            <a:spLocks noChangeArrowheads="1"/>
          </p:cNvSpPr>
          <p:nvPr/>
        </p:nvSpPr>
        <p:spPr bwMode="auto">
          <a:xfrm>
            <a:off x="334489" y="3838399"/>
            <a:ext cx="6611974" cy="20595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90488" tIns="44450" rIns="90488" bIns="44450">
            <a:spAutoFit/>
          </a:bodyPr>
          <a:lstStyle/>
          <a:p>
            <a:pPr>
              <a:spcBef>
                <a:spcPct val="0"/>
              </a:spcBef>
            </a:pPr>
            <a:r>
              <a:rPr lang="en-GB" sz="2000" b="1" dirty="0"/>
              <a:t>Match a U.S. telephone number:</a:t>
            </a:r>
          </a:p>
          <a:p>
            <a:pPr marL="742950" lvl="1" indent="-285750">
              <a:spcBef>
                <a:spcPct val="0"/>
              </a:spcBef>
              <a:buFont typeface="Arial" panose="020B0604020202020204" pitchFamily="34" charset="0"/>
              <a:buChar char="•"/>
            </a:pPr>
            <a:r>
              <a:rPr lang="en-GB" dirty="0"/>
              <a:t>Start of text or a non-digit character.</a:t>
            </a:r>
          </a:p>
          <a:p>
            <a:pPr marL="742950" lvl="1" indent="-285750">
              <a:spcBef>
                <a:spcPct val="0"/>
              </a:spcBef>
              <a:buFont typeface="Arial" panose="020B0604020202020204" pitchFamily="34" charset="0"/>
              <a:buChar char="•"/>
            </a:pPr>
            <a:r>
              <a:rPr lang="en-GB" dirty="0"/>
              <a:t>Followed by three digits followed by a hyphen.</a:t>
            </a:r>
          </a:p>
          <a:p>
            <a:pPr marL="742950" lvl="1" indent="-285750">
              <a:spcBef>
                <a:spcPct val="0"/>
              </a:spcBef>
              <a:buFont typeface="Arial" panose="020B0604020202020204" pitchFamily="34" charset="0"/>
              <a:buChar char="•"/>
            </a:pPr>
            <a:r>
              <a:rPr lang="en-GB" dirty="0"/>
              <a:t>Followed by between 2 and 4 digits.</a:t>
            </a:r>
          </a:p>
          <a:p>
            <a:pPr marL="742950" lvl="1" indent="-285750">
              <a:spcBef>
                <a:spcPct val="0"/>
              </a:spcBef>
              <a:buFont typeface="Arial" panose="020B0604020202020204" pitchFamily="34" charset="0"/>
              <a:buChar char="•"/>
            </a:pPr>
            <a:r>
              <a:rPr lang="en-GB" dirty="0"/>
              <a:t>Followed by an optional whitespace.</a:t>
            </a:r>
          </a:p>
          <a:p>
            <a:pPr marL="742950" lvl="1" indent="-285750">
              <a:spcBef>
                <a:spcPct val="0"/>
              </a:spcBef>
              <a:buFont typeface="Arial" panose="020B0604020202020204" pitchFamily="34" charset="0"/>
              <a:buChar char="•"/>
            </a:pPr>
            <a:r>
              <a:rPr lang="en-GB" dirty="0"/>
              <a:t>Followed by between 4 and eight digits.</a:t>
            </a:r>
          </a:p>
          <a:p>
            <a:pPr marL="742950" lvl="1" indent="-285750">
              <a:spcBef>
                <a:spcPct val="0"/>
              </a:spcBef>
              <a:buFont typeface="Arial" panose="020B0604020202020204" pitchFamily="34" charset="0"/>
              <a:buChar char="•"/>
            </a:pPr>
            <a:r>
              <a:rPr lang="en-GB" dirty="0"/>
              <a:t>Followed by a non-digit character or end-of text.</a:t>
            </a:r>
          </a:p>
        </p:txBody>
      </p:sp>
      <p:pic>
        <p:nvPicPr>
          <p:cNvPr id="3" name="Picture 2">
            <a:extLst>
              <a:ext uri="{FF2B5EF4-FFF2-40B4-BE49-F238E27FC236}">
                <a16:creationId xmlns:a16="http://schemas.microsoft.com/office/drawing/2014/main" id="{5BEA6AD9-7566-0395-6895-AE5D32E90DC4}"/>
              </a:ext>
            </a:extLst>
          </p:cNvPr>
          <p:cNvPicPr>
            <a:picLocks noChangeAspect="1"/>
          </p:cNvPicPr>
          <p:nvPr/>
        </p:nvPicPr>
        <p:blipFill>
          <a:blip r:embed="rId3"/>
          <a:stretch>
            <a:fillRect/>
          </a:stretch>
        </p:blipFill>
        <p:spPr>
          <a:xfrm>
            <a:off x="705050" y="1674233"/>
            <a:ext cx="6467475" cy="2171700"/>
          </a:xfrm>
          <a:prstGeom prst="rect">
            <a:avLst/>
          </a:prstGeom>
          <a:effectLst>
            <a:outerShdw blurRad="50800" dist="38100" dir="2700000" algn="tl" rotWithShape="0">
              <a:prstClr val="black">
                <a:alpha val="40000"/>
              </a:prstClr>
            </a:outerShdw>
          </a:effectLst>
        </p:spPr>
      </p:pic>
      <p:sp>
        <p:nvSpPr>
          <p:cNvPr id="2" name="Slide Number Placeholder 1">
            <a:extLst>
              <a:ext uri="{FF2B5EF4-FFF2-40B4-BE49-F238E27FC236}">
                <a16:creationId xmlns:a16="http://schemas.microsoft.com/office/drawing/2014/main" id="{22D2900E-906A-23ED-B610-1B12903709C0}"/>
              </a:ext>
            </a:extLst>
          </p:cNvPr>
          <p:cNvSpPr>
            <a:spLocks noGrp="1"/>
          </p:cNvSpPr>
          <p:nvPr>
            <p:ph type="sldNum" sz="quarter" idx="4"/>
          </p:nvPr>
        </p:nvSpPr>
        <p:spPr/>
        <p:txBody>
          <a:bodyPr/>
          <a:lstStyle/>
          <a:p>
            <a:fld id="{EF892D59-8F09-EF4B-AD6D-DA609442F868}" type="slidenum">
              <a:rPr lang="en-GB" smtClean="0"/>
              <a:pPr/>
              <a:t>14</a:t>
            </a:fld>
            <a:endParaRPr lang="en-GB" dirty="0"/>
          </a:p>
        </p:txBody>
      </p:sp>
    </p:spTree>
    <p:extLst>
      <p:ext uri="{BB962C8B-B14F-4D97-AF65-F5344CB8AC3E}">
        <p14:creationId xmlns:p14="http://schemas.microsoft.com/office/powerpoint/2010/main" val="934869310"/>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963915" y="331419"/>
            <a:ext cx="11517818" cy="805001"/>
          </a:xfrm>
        </p:spPr>
        <p:txBody>
          <a:bodyPr/>
          <a:lstStyle/>
          <a:p>
            <a:pPr eaLnBrk="1" hangingPunct="1"/>
            <a:r>
              <a:rPr lang="en-US" dirty="0"/>
              <a:t>Back-references</a:t>
            </a:r>
          </a:p>
        </p:txBody>
      </p:sp>
      <p:sp>
        <p:nvSpPr>
          <p:cNvPr id="17411" name="Rectangle 3"/>
          <p:cNvSpPr>
            <a:spLocks noGrp="1" noChangeArrowheads="1"/>
          </p:cNvSpPr>
          <p:nvPr>
            <p:ph idx="1"/>
          </p:nvPr>
        </p:nvSpPr>
        <p:spPr>
          <a:xfrm>
            <a:off x="675761" y="1136420"/>
            <a:ext cx="11516239" cy="4955354"/>
          </a:xfrm>
        </p:spPr>
        <p:txBody>
          <a:bodyPr/>
          <a:lstStyle/>
          <a:p>
            <a:pPr>
              <a:spcBef>
                <a:spcPts val="600"/>
              </a:spcBef>
            </a:pPr>
            <a:r>
              <a:rPr lang="en-US" b="1" dirty="0"/>
              <a:t>Python also allows substitution strings to reference groups within the pattern</a:t>
            </a:r>
          </a:p>
          <a:p>
            <a:pPr marL="457200" lvl="1" indent="-230400">
              <a:spcBef>
                <a:spcPts val="600"/>
              </a:spcBef>
              <a:buFont typeface="Arial" panose="020B0604020202020204" pitchFamily="34" charset="0"/>
              <a:buChar char="•"/>
            </a:pPr>
            <a:r>
              <a:rPr lang="en-US" sz="1800" dirty="0"/>
              <a:t>To create self-referencing regular expressions.</a:t>
            </a:r>
          </a:p>
          <a:p>
            <a:pPr>
              <a:spcBef>
                <a:spcPts val="600"/>
              </a:spcBef>
            </a:pPr>
            <a:r>
              <a:rPr lang="en-US" b="1" dirty="0"/>
              <a:t>Referenced by \</a:t>
            </a:r>
            <a:r>
              <a:rPr lang="en-US" b="1" i="1" dirty="0"/>
              <a:t>n or \g&lt;n&gt;</a:t>
            </a:r>
            <a:r>
              <a:rPr lang="en-US" b="1" dirty="0"/>
              <a:t>, representing the ‘</a:t>
            </a:r>
            <a:r>
              <a:rPr lang="en-US" b="1" i="1" dirty="0"/>
              <a:t>n</a:t>
            </a:r>
            <a:r>
              <a:rPr lang="en-US" b="1" dirty="0"/>
              <a:t>th’ group</a:t>
            </a:r>
          </a:p>
          <a:p>
            <a:pPr marL="457200" indent="-230400">
              <a:spcBef>
                <a:spcPts val="600"/>
              </a:spcBef>
              <a:buFont typeface="Arial" panose="020B0604020202020204" pitchFamily="34" charset="0"/>
              <a:buChar char="•"/>
            </a:pPr>
            <a:r>
              <a:rPr lang="en-US" sz="1800" dirty="0"/>
              <a:t>Don't forget to use a raw string.</a:t>
            </a:r>
          </a:p>
          <a:p>
            <a:pPr>
              <a:spcBef>
                <a:spcPts val="600"/>
              </a:spcBef>
            </a:pPr>
            <a:r>
              <a:rPr lang="en-US" b="1" dirty="0"/>
              <a:t>Can also be used in the replacement string in sub() and </a:t>
            </a:r>
            <a:r>
              <a:rPr lang="en-US" b="1" dirty="0" err="1"/>
              <a:t>subn</a:t>
            </a:r>
            <a:r>
              <a:rPr lang="en-US" b="1" dirty="0"/>
              <a:t>() functions</a:t>
            </a:r>
          </a:p>
        </p:txBody>
      </p:sp>
      <p:sp>
        <p:nvSpPr>
          <p:cNvPr id="17413" name="Text Box 5"/>
          <p:cNvSpPr txBox="1">
            <a:spLocks noChangeArrowheads="1"/>
          </p:cNvSpPr>
          <p:nvPr/>
        </p:nvSpPr>
        <p:spPr bwMode="auto">
          <a:xfrm>
            <a:off x="8216184" y="5162943"/>
            <a:ext cx="2884487" cy="346075"/>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US" sz="1600" dirty="0">
                <a:latin typeface="Courier New" panose="02070309020205020404" pitchFamily="49" charset="0"/>
              </a:rPr>
              <a:t>copyright 2005-2016</a:t>
            </a:r>
          </a:p>
        </p:txBody>
      </p:sp>
      <p:sp>
        <p:nvSpPr>
          <p:cNvPr id="6" name="Rectangle 4"/>
          <p:cNvSpPr>
            <a:spLocks noChangeArrowheads="1"/>
          </p:cNvSpPr>
          <p:nvPr/>
        </p:nvSpPr>
        <p:spPr bwMode="auto">
          <a:xfrm>
            <a:off x="841144" y="3428999"/>
            <a:ext cx="10259388" cy="1749427"/>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wrap="square" lIns="88135" tIns="43294" rIns="88135" bIns="43294">
            <a:spAutoFit/>
          </a:bodyPr>
          <a:lstStyle/>
          <a:p>
            <a:r>
              <a:rPr lang="en-US" dirty="0">
                <a:latin typeface="Courier New"/>
                <a:cs typeface="Courier New"/>
              </a:rPr>
              <a:t>import re</a:t>
            </a:r>
          </a:p>
          <a:p>
            <a:r>
              <a:rPr lang="en-US" dirty="0">
                <a:latin typeface="Courier New"/>
                <a:cs typeface="Courier New"/>
              </a:rPr>
              <a:t>from </a:t>
            </a:r>
            <a:r>
              <a:rPr lang="en-US" dirty="0" err="1">
                <a:latin typeface="Courier New"/>
                <a:cs typeface="Courier New"/>
              </a:rPr>
              <a:t>datetime</a:t>
            </a:r>
            <a:r>
              <a:rPr lang="en-US" dirty="0">
                <a:latin typeface="Courier New"/>
                <a:cs typeface="Courier New"/>
              </a:rPr>
              <a:t> import date</a:t>
            </a:r>
          </a:p>
          <a:p>
            <a:r>
              <a:rPr lang="en-US" dirty="0">
                <a:latin typeface="Courier New"/>
                <a:cs typeface="Courier New"/>
              </a:rPr>
              <a:t>year = </a:t>
            </a:r>
            <a:r>
              <a:rPr lang="en-US" dirty="0" err="1">
                <a:latin typeface="Courier New"/>
                <a:cs typeface="Courier New"/>
              </a:rPr>
              <a:t>str</a:t>
            </a:r>
            <a:r>
              <a:rPr lang="en-US" dirty="0">
                <a:latin typeface="Courier New"/>
                <a:cs typeface="Courier New"/>
              </a:rPr>
              <a:t>(</a:t>
            </a:r>
            <a:r>
              <a:rPr lang="en-US" dirty="0" err="1">
                <a:latin typeface="Courier New"/>
                <a:cs typeface="Courier New"/>
              </a:rPr>
              <a:t>date.today</a:t>
            </a:r>
            <a:r>
              <a:rPr lang="en-US" dirty="0">
                <a:latin typeface="Courier New"/>
                <a:cs typeface="Courier New"/>
              </a:rPr>
              <a:t>())[:4]</a:t>
            </a:r>
          </a:p>
          <a:p>
            <a:endParaRPr lang="en-US" dirty="0">
              <a:latin typeface="Courier New"/>
              <a:cs typeface="Courier New"/>
            </a:endParaRPr>
          </a:p>
          <a:p>
            <a:r>
              <a:rPr lang="en-US" dirty="0" err="1">
                <a:latin typeface="Courier New"/>
                <a:cs typeface="Courier New"/>
              </a:rPr>
              <a:t>strn</a:t>
            </a:r>
            <a:r>
              <a:rPr lang="en-US" dirty="0">
                <a:latin typeface="Courier New"/>
                <a:cs typeface="Courier New"/>
              </a:rPr>
              <a:t> = 'copyright 2005-2006’</a:t>
            </a:r>
          </a:p>
          <a:p>
            <a:r>
              <a:rPr lang="en-US" dirty="0">
                <a:latin typeface="Courier New"/>
                <a:cs typeface="Courier New"/>
              </a:rPr>
              <a:t>print(</a:t>
            </a:r>
            <a:r>
              <a:rPr lang="en-US" dirty="0" err="1">
                <a:latin typeface="Courier New"/>
                <a:cs typeface="Courier New"/>
              </a:rPr>
              <a:t>re.sub</a:t>
            </a:r>
            <a:r>
              <a:rPr lang="en-US" dirty="0">
                <a:latin typeface="Courier New"/>
                <a:cs typeface="Courier New"/>
              </a:rPr>
              <a:t>(r'((19|20)[0-9]{2})-((19|20)[0-9]{2})', r'\1-' + year, </a:t>
            </a:r>
            <a:r>
              <a:rPr lang="en-US" dirty="0" err="1">
                <a:latin typeface="Courier New"/>
                <a:cs typeface="Courier New"/>
              </a:rPr>
              <a:t>strn</a:t>
            </a:r>
            <a:r>
              <a:rPr lang="en-US" dirty="0">
                <a:latin typeface="Courier New"/>
                <a:cs typeface="Courier New"/>
              </a:rPr>
              <a:t>)</a:t>
            </a:r>
          </a:p>
        </p:txBody>
      </p:sp>
      <p:sp>
        <p:nvSpPr>
          <p:cNvPr id="8" name="TextBox 7"/>
          <p:cNvSpPr txBox="1"/>
          <p:nvPr/>
        </p:nvSpPr>
        <p:spPr>
          <a:xfrm>
            <a:off x="6593701" y="4001932"/>
            <a:ext cx="2069797" cy="369332"/>
          </a:xfrm>
          <a:prstGeom prst="rect">
            <a:avLst/>
          </a:prstGeom>
          <a:solidFill>
            <a:schemeClr val="bg2"/>
          </a:solidFill>
          <a:ln>
            <a:solidFill>
              <a:schemeClr val="tx1"/>
            </a:solidFill>
          </a:ln>
        </p:spPr>
        <p:txBody>
          <a:bodyPr wrap="none" rtlCol="0">
            <a:spAutoFit/>
          </a:bodyPr>
          <a:lstStyle/>
          <a:p>
            <a:r>
              <a:rPr lang="en-US" dirty="0">
                <a:cs typeface="Courier New" pitchFamily="49" charset="0"/>
              </a:rPr>
              <a:t>Get current year</a:t>
            </a:r>
          </a:p>
        </p:txBody>
      </p:sp>
      <p:cxnSp>
        <p:nvCxnSpPr>
          <p:cNvPr id="9" name="Straight Arrow Connector 8"/>
          <p:cNvCxnSpPr>
            <a:cxnSpLocks/>
          </p:cNvCxnSpPr>
          <p:nvPr/>
        </p:nvCxnSpPr>
        <p:spPr>
          <a:xfrm flipH="1" flipV="1">
            <a:off x="5105359" y="4179696"/>
            <a:ext cx="1462726" cy="13804"/>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2" name="Slide Number Placeholder 1">
            <a:extLst>
              <a:ext uri="{FF2B5EF4-FFF2-40B4-BE49-F238E27FC236}">
                <a16:creationId xmlns:a16="http://schemas.microsoft.com/office/drawing/2014/main" id="{0073CD0B-6D2F-BCBA-ACC9-8D33C171A007}"/>
              </a:ext>
            </a:extLst>
          </p:cNvPr>
          <p:cNvSpPr>
            <a:spLocks noGrp="1"/>
          </p:cNvSpPr>
          <p:nvPr>
            <p:ph type="sldNum" sz="quarter" idx="4"/>
          </p:nvPr>
        </p:nvSpPr>
        <p:spPr/>
        <p:txBody>
          <a:bodyPr/>
          <a:lstStyle/>
          <a:p>
            <a:fld id="{EF892D59-8F09-EF4B-AD6D-DA609442F868}" type="slidenum">
              <a:rPr lang="en-GB" smtClean="0"/>
              <a:pPr/>
              <a:t>15</a:t>
            </a:fld>
            <a:endParaRPr lang="en-GB" dirty="0"/>
          </a:p>
        </p:txBody>
      </p:sp>
    </p:spTree>
    <p:extLst>
      <p:ext uri="{BB962C8B-B14F-4D97-AF65-F5344CB8AC3E}">
        <p14:creationId xmlns:p14="http://schemas.microsoft.com/office/powerpoint/2010/main" val="34437897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1039219" y="332529"/>
            <a:ext cx="11517818" cy="805001"/>
          </a:xfrm>
        </p:spPr>
        <p:txBody>
          <a:bodyPr/>
          <a:lstStyle/>
          <a:p>
            <a:r>
              <a:rPr lang="en-GB" dirty="0"/>
              <a:t>Global matches</a:t>
            </a:r>
          </a:p>
        </p:txBody>
      </p:sp>
      <p:sp>
        <p:nvSpPr>
          <p:cNvPr id="18435" name="Content Placeholder 2"/>
          <p:cNvSpPr>
            <a:spLocks noGrp="1"/>
          </p:cNvSpPr>
          <p:nvPr>
            <p:ph idx="1"/>
          </p:nvPr>
        </p:nvSpPr>
        <p:spPr/>
        <p:txBody>
          <a:bodyPr/>
          <a:lstStyle/>
          <a:p>
            <a:r>
              <a:rPr lang="en-GB" b="1" dirty="0" err="1"/>
              <a:t>re.findall</a:t>
            </a:r>
            <a:endParaRPr lang="en-GB" b="1" dirty="0"/>
          </a:p>
          <a:p>
            <a:pPr marL="457200" lvl="1" indent="-230400">
              <a:buFont typeface="Arial" panose="020B0604020202020204" pitchFamily="34" charset="0"/>
              <a:buChar char="•"/>
            </a:pPr>
            <a:r>
              <a:rPr lang="en-GB" sz="1800" dirty="0"/>
              <a:t>Returns a list of matches or groups.</a:t>
            </a:r>
          </a:p>
          <a:p>
            <a:pPr marL="742950" lvl="1" indent="-285750"/>
            <a:endParaRPr lang="en-GB" dirty="0"/>
          </a:p>
          <a:p>
            <a:pPr marL="742950" lvl="1" indent="-285750"/>
            <a:endParaRPr lang="en-GB" dirty="0"/>
          </a:p>
          <a:p>
            <a:pPr marL="914400" lvl="2" indent="0">
              <a:buNone/>
            </a:pPr>
            <a:endParaRPr lang="en-GB" dirty="0"/>
          </a:p>
          <a:p>
            <a:pPr marL="914400" lvl="2" indent="0">
              <a:buNone/>
            </a:pPr>
            <a:endParaRPr lang="en-GB" dirty="0"/>
          </a:p>
          <a:p>
            <a:r>
              <a:rPr lang="en-GB" b="1" dirty="0" err="1"/>
              <a:t>re.finditer</a:t>
            </a:r>
            <a:endParaRPr lang="en-GB" b="1" dirty="0"/>
          </a:p>
          <a:p>
            <a:pPr marL="457200" lvl="1" indent="-230400">
              <a:buFont typeface="Arial" panose="020B0604020202020204" pitchFamily="34" charset="0"/>
              <a:buChar char="•"/>
            </a:pPr>
            <a:r>
              <a:rPr lang="en-GB" sz="1800" dirty="0"/>
              <a:t>Returns an iterator to a match object.</a:t>
            </a:r>
          </a:p>
        </p:txBody>
      </p:sp>
      <p:sp>
        <p:nvSpPr>
          <p:cNvPr id="18436" name="Text Box 5"/>
          <p:cNvSpPr txBox="1">
            <a:spLocks noChangeArrowheads="1"/>
          </p:cNvSpPr>
          <p:nvPr/>
        </p:nvSpPr>
        <p:spPr bwMode="auto">
          <a:xfrm>
            <a:off x="793193" y="2113246"/>
            <a:ext cx="8318303" cy="923330"/>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latin typeface="Courier New" panose="02070309020205020404" pitchFamily="49" charset="0"/>
              </a:rPr>
              <a:t>home_stuff</a:t>
            </a:r>
            <a:r>
              <a:rPr lang="en-GB" sz="1800" dirty="0">
                <a:latin typeface="Courier New" panose="02070309020205020404" pitchFamily="49" charset="0"/>
              </a:rPr>
              <a:t> = '/dev/sda3 135398 69683 52176 57% /home/stuff'</a:t>
            </a:r>
          </a:p>
          <a:p>
            <a:pPr>
              <a:spcBef>
                <a:spcPct val="0"/>
              </a:spcBef>
            </a:pPr>
            <a:r>
              <a:rPr lang="en-GB" sz="1800" dirty="0" err="1">
                <a:latin typeface="Courier New" panose="02070309020205020404" pitchFamily="49" charset="0"/>
              </a:rPr>
              <a:t>nums</a:t>
            </a:r>
            <a:r>
              <a:rPr lang="en-GB" sz="1800" dirty="0">
                <a:latin typeface="Courier New" panose="02070309020205020404" pitchFamily="49" charset="0"/>
              </a:rPr>
              <a:t> = </a:t>
            </a:r>
            <a:r>
              <a:rPr lang="en-GB" sz="1800" dirty="0" err="1">
                <a:latin typeface="Courier New" panose="02070309020205020404" pitchFamily="49" charset="0"/>
              </a:rPr>
              <a:t>re.findall</a:t>
            </a:r>
            <a:r>
              <a:rPr lang="en-GB" sz="1800" dirty="0">
                <a:latin typeface="Courier New" panose="02070309020205020404" pitchFamily="49" charset="0"/>
              </a:rPr>
              <a:t>(r'\b\d+\b’, </a:t>
            </a:r>
            <a:r>
              <a:rPr lang="en-GB" sz="1800" dirty="0" err="1">
                <a:latin typeface="Courier New" panose="02070309020205020404" pitchFamily="49" charset="0"/>
              </a:rPr>
              <a:t>home_stuff</a:t>
            </a:r>
            <a:r>
              <a:rPr lang="en-GB" sz="1800" dirty="0">
                <a:latin typeface="Courier New" panose="02070309020205020404" pitchFamily="49" charset="0"/>
              </a:rPr>
              <a:t>)</a:t>
            </a:r>
          </a:p>
          <a:p>
            <a:pPr>
              <a:spcBef>
                <a:spcPct val="0"/>
              </a:spcBef>
            </a:pPr>
            <a:r>
              <a:rPr lang="en-GB" sz="1800" dirty="0">
                <a:latin typeface="Courier New" panose="02070309020205020404" pitchFamily="49" charset="0"/>
              </a:rPr>
              <a:t>print(</a:t>
            </a:r>
            <a:r>
              <a:rPr lang="en-GB" sz="1800" dirty="0" err="1">
                <a:latin typeface="Courier New" panose="02070309020205020404" pitchFamily="49" charset="0"/>
              </a:rPr>
              <a:t>nums</a:t>
            </a:r>
            <a:r>
              <a:rPr lang="en-GB" sz="1800" dirty="0">
                <a:latin typeface="Courier New" panose="02070309020205020404" pitchFamily="49" charset="0"/>
              </a:rPr>
              <a:t>)</a:t>
            </a:r>
          </a:p>
        </p:txBody>
      </p:sp>
      <p:sp>
        <p:nvSpPr>
          <p:cNvPr id="18437" name="Text Box 6"/>
          <p:cNvSpPr txBox="1">
            <a:spLocks noChangeArrowheads="1"/>
          </p:cNvSpPr>
          <p:nvPr/>
        </p:nvSpPr>
        <p:spPr bwMode="auto">
          <a:xfrm>
            <a:off x="793193" y="4420459"/>
            <a:ext cx="8318303" cy="1200329"/>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latin typeface="Courier New" panose="02070309020205020404" pitchFamily="49" charset="0"/>
              </a:rPr>
              <a:t>home_stuff</a:t>
            </a:r>
            <a:r>
              <a:rPr lang="en-GB" sz="1800" dirty="0">
                <a:latin typeface="Courier New" panose="02070309020205020404" pitchFamily="49" charset="0"/>
              </a:rPr>
              <a:t> = '/dev/sda3 135398 69683 52176 57% /home/stuff'</a:t>
            </a:r>
          </a:p>
          <a:p>
            <a:pPr>
              <a:spcBef>
                <a:spcPct val="0"/>
              </a:spcBef>
            </a:pPr>
            <a:endParaRPr lang="en-GB" sz="1800" dirty="0">
              <a:latin typeface="Courier New" panose="02070309020205020404" pitchFamily="49" charset="0"/>
            </a:endParaRPr>
          </a:p>
          <a:p>
            <a:pPr>
              <a:spcBef>
                <a:spcPct val="0"/>
              </a:spcBef>
            </a:pPr>
            <a:r>
              <a:rPr lang="en-GB" sz="1800" dirty="0">
                <a:latin typeface="Courier New" panose="02070309020205020404" pitchFamily="49" charset="0"/>
              </a:rPr>
              <a:t>for m in </a:t>
            </a:r>
            <a:r>
              <a:rPr lang="en-GB" sz="1800" dirty="0" err="1">
                <a:latin typeface="Courier New" panose="02070309020205020404" pitchFamily="49" charset="0"/>
              </a:rPr>
              <a:t>re.finditer</a:t>
            </a:r>
            <a:r>
              <a:rPr lang="en-GB" sz="1800" dirty="0">
                <a:latin typeface="Courier New" panose="02070309020205020404" pitchFamily="49" charset="0"/>
              </a:rPr>
              <a:t>(r'\b(\d+)\b’, </a:t>
            </a:r>
            <a:r>
              <a:rPr lang="en-GB" sz="1800" dirty="0" err="1">
                <a:latin typeface="Courier New" panose="02070309020205020404" pitchFamily="49" charset="0"/>
              </a:rPr>
              <a:t>home_stuff</a:t>
            </a:r>
            <a:r>
              <a:rPr lang="en-GB" sz="1800" dirty="0">
                <a:latin typeface="Courier New" panose="02070309020205020404" pitchFamily="49" charset="0"/>
              </a:rPr>
              <a:t>):</a:t>
            </a:r>
          </a:p>
          <a:p>
            <a:pPr>
              <a:spcBef>
                <a:spcPct val="0"/>
              </a:spcBef>
            </a:pPr>
            <a:r>
              <a:rPr lang="en-GB" sz="1800" dirty="0">
                <a:latin typeface="Courier New" panose="02070309020205020404" pitchFamily="49" charset="0"/>
              </a:rPr>
              <a:t>    print(</a:t>
            </a:r>
            <a:r>
              <a:rPr lang="en-GB" sz="1800" dirty="0" err="1">
                <a:latin typeface="Courier New" panose="02070309020205020404" pitchFamily="49" charset="0"/>
              </a:rPr>
              <a:t>m.groups</a:t>
            </a:r>
            <a:r>
              <a:rPr lang="en-GB" sz="1800" dirty="0">
                <a:latin typeface="Courier New" panose="02070309020205020404" pitchFamily="49" charset="0"/>
              </a:rPr>
              <a:t>())</a:t>
            </a:r>
          </a:p>
        </p:txBody>
      </p:sp>
      <p:sp>
        <p:nvSpPr>
          <p:cNvPr id="18438" name="Text Box 7"/>
          <p:cNvSpPr txBox="1">
            <a:spLocks noChangeArrowheads="1"/>
          </p:cNvSpPr>
          <p:nvPr/>
        </p:nvSpPr>
        <p:spPr bwMode="auto">
          <a:xfrm>
            <a:off x="4170919" y="2897790"/>
            <a:ext cx="4889500" cy="376238"/>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rPr>
              <a:t>['135398', '69683', '52176', '57']</a:t>
            </a:r>
          </a:p>
        </p:txBody>
      </p:sp>
      <p:sp>
        <p:nvSpPr>
          <p:cNvPr id="18439" name="Text Box 8"/>
          <p:cNvSpPr txBox="1">
            <a:spLocks noChangeArrowheads="1"/>
          </p:cNvSpPr>
          <p:nvPr/>
        </p:nvSpPr>
        <p:spPr bwMode="auto">
          <a:xfrm>
            <a:off x="4196668" y="5364818"/>
            <a:ext cx="4883150" cy="1200150"/>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rPr>
              <a:t>('135398',)</a:t>
            </a:r>
          </a:p>
          <a:p>
            <a:pPr>
              <a:spcBef>
                <a:spcPct val="0"/>
              </a:spcBef>
            </a:pPr>
            <a:r>
              <a:rPr lang="en-GB" sz="1800" dirty="0">
                <a:latin typeface="Courier New" panose="02070309020205020404" pitchFamily="49" charset="0"/>
              </a:rPr>
              <a:t>('69683',)</a:t>
            </a:r>
          </a:p>
          <a:p>
            <a:pPr>
              <a:spcBef>
                <a:spcPct val="0"/>
              </a:spcBef>
            </a:pPr>
            <a:r>
              <a:rPr lang="en-GB" sz="1800" dirty="0">
                <a:latin typeface="Courier New" panose="02070309020205020404" pitchFamily="49" charset="0"/>
              </a:rPr>
              <a:t>('52176',)</a:t>
            </a:r>
          </a:p>
          <a:p>
            <a:pPr>
              <a:spcBef>
                <a:spcPct val="0"/>
              </a:spcBef>
            </a:pPr>
            <a:r>
              <a:rPr lang="en-GB" sz="1800" dirty="0">
                <a:latin typeface="Courier New" panose="02070309020205020404" pitchFamily="49" charset="0"/>
              </a:rPr>
              <a:t>('57',)</a:t>
            </a:r>
          </a:p>
        </p:txBody>
      </p:sp>
      <p:sp>
        <p:nvSpPr>
          <p:cNvPr id="2" name="Slide Number Placeholder 1">
            <a:extLst>
              <a:ext uri="{FF2B5EF4-FFF2-40B4-BE49-F238E27FC236}">
                <a16:creationId xmlns:a16="http://schemas.microsoft.com/office/drawing/2014/main" id="{36500F35-58E6-9EE0-75CB-CE40349664E3}"/>
              </a:ext>
            </a:extLst>
          </p:cNvPr>
          <p:cNvSpPr>
            <a:spLocks noGrp="1"/>
          </p:cNvSpPr>
          <p:nvPr>
            <p:ph type="sldNum" sz="quarter" idx="4"/>
          </p:nvPr>
        </p:nvSpPr>
        <p:spPr/>
        <p:txBody>
          <a:bodyPr/>
          <a:lstStyle/>
          <a:p>
            <a:fld id="{EF892D59-8F09-EF4B-AD6D-DA609442F868}" type="slidenum">
              <a:rPr lang="en-GB" smtClean="0"/>
              <a:pPr/>
              <a:t>16</a:t>
            </a:fld>
            <a:endParaRPr lang="en-GB" dirty="0"/>
          </a:p>
        </p:txBody>
      </p:sp>
    </p:spTree>
    <p:extLst>
      <p:ext uri="{BB962C8B-B14F-4D97-AF65-F5344CB8AC3E}">
        <p14:creationId xmlns:p14="http://schemas.microsoft.com/office/powerpoint/2010/main" val="27148309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1017703" y="306889"/>
            <a:ext cx="11517818" cy="805001"/>
          </a:xfrm>
        </p:spPr>
        <p:txBody>
          <a:bodyPr/>
          <a:lstStyle/>
          <a:p>
            <a:pPr eaLnBrk="1" hangingPunct="1"/>
            <a:r>
              <a:rPr lang="en-GB" dirty="0"/>
              <a:t>Flags</a:t>
            </a:r>
          </a:p>
        </p:txBody>
      </p:sp>
      <p:sp>
        <p:nvSpPr>
          <p:cNvPr id="14339" name="Rectangle 3"/>
          <p:cNvSpPr>
            <a:spLocks noGrp="1" noChangeArrowheads="1"/>
          </p:cNvSpPr>
          <p:nvPr>
            <p:ph type="body" sz="quarter" idx="4294967295"/>
          </p:nvPr>
        </p:nvSpPr>
        <p:spPr>
          <a:xfrm>
            <a:off x="340575" y="1367059"/>
            <a:ext cx="9841650" cy="5143071"/>
          </a:xfrm>
        </p:spPr>
        <p:txBody>
          <a:bodyPr/>
          <a:lstStyle/>
          <a:p>
            <a:r>
              <a:rPr lang="en-GB" b="1" dirty="0"/>
              <a:t>Change the behaviour of the match</a:t>
            </a:r>
          </a:p>
          <a:p>
            <a:endParaRPr lang="en-GB" dirty="0"/>
          </a:p>
          <a:p>
            <a:endParaRPr lang="en-GB" dirty="0"/>
          </a:p>
          <a:p>
            <a:endParaRPr lang="en-GB" dirty="0"/>
          </a:p>
          <a:p>
            <a:pPr lvl="1"/>
            <a:endParaRPr lang="en-GB" dirty="0"/>
          </a:p>
          <a:p>
            <a:endParaRPr lang="en-GB" dirty="0"/>
          </a:p>
          <a:p>
            <a:pPr marL="457200" lvl="1" indent="-230400">
              <a:buFont typeface="Arial" panose="020B0604020202020204" pitchFamily="34" charset="0"/>
              <a:buChar char="•"/>
            </a:pPr>
            <a:endParaRPr lang="en-GB" sz="1800" dirty="0"/>
          </a:p>
          <a:p>
            <a:pPr marL="457200" lvl="1" indent="-230400">
              <a:buFont typeface="Arial" panose="020B0604020202020204" pitchFamily="34" charset="0"/>
              <a:buChar char="•"/>
            </a:pPr>
            <a:r>
              <a:rPr lang="en-GB" sz="1800" dirty="0"/>
              <a:t>Can be embedded in the RE.</a:t>
            </a:r>
          </a:p>
          <a:p>
            <a:pPr marL="457200" lvl="2" indent="-230400">
              <a:buFont typeface="Arial" panose="020B0604020202020204" pitchFamily="34" charset="0"/>
              <a:buChar char="•"/>
            </a:pPr>
            <a:r>
              <a:rPr lang="en-GB" sz="1800" dirty="0"/>
              <a:t>Can be applied to parts of the string (3.6 – </a:t>
            </a:r>
            <a:r>
              <a:rPr lang="en-GB" sz="1800" i="1" dirty="0"/>
              <a:t>modifier spans</a:t>
            </a:r>
            <a:r>
              <a:rPr lang="en-GB" sz="1800" dirty="0"/>
              <a:t>).</a:t>
            </a:r>
          </a:p>
          <a:p>
            <a:pPr marL="457200" lvl="1" indent="-230400">
              <a:buFont typeface="Arial" panose="020B0604020202020204" pitchFamily="34" charset="0"/>
              <a:buChar char="•"/>
            </a:pPr>
            <a:r>
              <a:rPr lang="en-GB" sz="1800" dirty="0"/>
              <a:t>Can be specified as an optional argument to search, match, split, sub, etc.</a:t>
            </a:r>
          </a:p>
          <a:p>
            <a:pPr marL="457200" lvl="2" indent="-230400">
              <a:buFont typeface="Arial" panose="020B0604020202020204" pitchFamily="34" charset="0"/>
              <a:buChar char="•"/>
            </a:pPr>
            <a:r>
              <a:rPr lang="en-GB" sz="1800" dirty="0"/>
              <a:t>Can be combined with ‘|’ separator.</a:t>
            </a:r>
          </a:p>
        </p:txBody>
      </p:sp>
      <p:sp>
        <p:nvSpPr>
          <p:cNvPr id="14382" name="Rectangle 91"/>
          <p:cNvSpPr>
            <a:spLocks noChangeArrowheads="1"/>
          </p:cNvSpPr>
          <p:nvPr/>
        </p:nvSpPr>
        <p:spPr bwMode="auto">
          <a:xfrm>
            <a:off x="825407" y="5589365"/>
            <a:ext cx="8106909" cy="920765"/>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wrap="square" lIns="90488" tIns="44450" rIns="90488" bIns="44450">
            <a:spAutoFit/>
          </a:bodyPr>
          <a:lstStyle/>
          <a:p>
            <a:pPr>
              <a:spcBef>
                <a:spcPct val="0"/>
              </a:spcBef>
            </a:pPr>
            <a:r>
              <a:rPr lang="en-GB" dirty="0">
                <a:latin typeface="Courier New" panose="02070309020205020404" pitchFamily="49" charset="0"/>
              </a:rPr>
              <a:t>m = </a:t>
            </a:r>
            <a:r>
              <a:rPr lang="en-GB" dirty="0" err="1">
                <a:latin typeface="Courier New" panose="02070309020205020404" pitchFamily="49" charset="0"/>
              </a:rPr>
              <a:t>re.search</a:t>
            </a:r>
            <a:r>
              <a:rPr lang="en-GB" dirty="0">
                <a:latin typeface="Courier New" panose="02070309020205020404" pitchFamily="49" charset="0"/>
              </a:rPr>
              <a:t>(r'</a:t>
            </a:r>
            <a:r>
              <a:rPr lang="en-GB" b="1" dirty="0">
                <a:latin typeface="Courier New" panose="02070309020205020404" pitchFamily="49" charset="0"/>
              </a:rPr>
              <a:t>(?</a:t>
            </a:r>
            <a:r>
              <a:rPr lang="en-GB" b="1" dirty="0" err="1">
                <a:solidFill>
                  <a:srgbClr val="FF0000"/>
                </a:solidFill>
                <a:latin typeface="Courier New" panose="02070309020205020404" pitchFamily="49" charset="0"/>
              </a:rPr>
              <a:t>i</a:t>
            </a:r>
            <a:r>
              <a:rPr lang="en-GB" b="1" dirty="0" err="1">
                <a:solidFill>
                  <a:srgbClr val="0070C0"/>
                </a:solidFill>
                <a:latin typeface="Courier New" panose="02070309020205020404" pitchFamily="49" charset="0"/>
              </a:rPr>
              <a:t>m</a:t>
            </a:r>
            <a:r>
              <a:rPr lang="en-GB" b="1" dirty="0">
                <a:latin typeface="Courier New" panose="02070309020205020404" pitchFamily="49" charset="0"/>
              </a:rPr>
              <a:t>)^</a:t>
            </a:r>
            <a:r>
              <a:rPr lang="en-GB" dirty="0">
                <a:latin typeface="Courier New" panose="02070309020205020404" pitchFamily="49" charset="0"/>
              </a:rPr>
              <a:t>john', name)</a:t>
            </a:r>
          </a:p>
          <a:p>
            <a:pPr>
              <a:spcBef>
                <a:spcPct val="0"/>
              </a:spcBef>
            </a:pPr>
            <a:r>
              <a:rPr lang="en-GB" dirty="0">
                <a:latin typeface="Courier New" panose="02070309020205020404" pitchFamily="49" charset="0"/>
              </a:rPr>
              <a:t>m = </a:t>
            </a:r>
            <a:r>
              <a:rPr lang="en-GB" dirty="0" err="1">
                <a:latin typeface="Courier New" panose="02070309020205020404" pitchFamily="49" charset="0"/>
              </a:rPr>
              <a:t>re.search</a:t>
            </a:r>
            <a:r>
              <a:rPr lang="en-GB" dirty="0">
                <a:latin typeface="Courier New" panose="02070309020205020404" pitchFamily="49" charset="0"/>
              </a:rPr>
              <a:t>(</a:t>
            </a:r>
            <a:r>
              <a:rPr lang="en-GB" dirty="0" err="1">
                <a:latin typeface="Courier New" panose="02070309020205020404" pitchFamily="49" charset="0"/>
              </a:rPr>
              <a:t>r'^john</a:t>
            </a:r>
            <a:r>
              <a:rPr lang="en-GB" dirty="0">
                <a:latin typeface="Courier New" panose="02070309020205020404" pitchFamily="49" charset="0"/>
              </a:rPr>
              <a:t>', name, </a:t>
            </a:r>
            <a:r>
              <a:rPr lang="en-GB" b="1" dirty="0" err="1">
                <a:solidFill>
                  <a:srgbClr val="FF0000"/>
                </a:solidFill>
                <a:latin typeface="Courier New" panose="02070309020205020404" pitchFamily="49" charset="0"/>
              </a:rPr>
              <a:t>re.IGNORECASE</a:t>
            </a:r>
            <a:r>
              <a:rPr lang="en-GB" b="1" dirty="0" err="1">
                <a:latin typeface="Courier New" panose="02070309020205020404" pitchFamily="49" charset="0"/>
              </a:rPr>
              <a:t>|</a:t>
            </a:r>
            <a:r>
              <a:rPr lang="en-GB" b="1" dirty="0" err="1">
                <a:solidFill>
                  <a:srgbClr val="0070C0"/>
                </a:solidFill>
                <a:latin typeface="Courier New" panose="02070309020205020404" pitchFamily="49" charset="0"/>
              </a:rPr>
              <a:t>re.MULTILINE</a:t>
            </a:r>
            <a:r>
              <a:rPr lang="en-GB" dirty="0">
                <a:latin typeface="Courier New" panose="02070309020205020404" pitchFamily="49" charset="0"/>
              </a:rPr>
              <a:t>)</a:t>
            </a:r>
          </a:p>
          <a:p>
            <a:r>
              <a:rPr lang="en-US" dirty="0">
                <a:latin typeface="Courier New"/>
                <a:cs typeface="Courier New"/>
              </a:rPr>
              <a:t>m = </a:t>
            </a:r>
            <a:r>
              <a:rPr lang="en-US" dirty="0" err="1">
                <a:latin typeface="Courier New"/>
                <a:cs typeface="Courier New"/>
              </a:rPr>
              <a:t>re.search</a:t>
            </a:r>
            <a:r>
              <a:rPr lang="en-US" dirty="0">
                <a:latin typeface="Courier New"/>
                <a:cs typeface="Courier New"/>
              </a:rPr>
              <a:t>(r'^</a:t>
            </a:r>
            <a:r>
              <a:rPr lang="en-US" b="1" dirty="0">
                <a:latin typeface="Courier New"/>
                <a:cs typeface="Courier New"/>
              </a:rPr>
              <a:t>(?</a:t>
            </a:r>
            <a:r>
              <a:rPr lang="en-US" b="1" dirty="0" err="1">
                <a:solidFill>
                  <a:srgbClr val="FF0000"/>
                </a:solidFill>
                <a:latin typeface="Courier New"/>
                <a:cs typeface="Courier New"/>
              </a:rPr>
              <a:t>i</a:t>
            </a:r>
            <a:r>
              <a:rPr lang="en-US" b="1" dirty="0" err="1">
                <a:latin typeface="Courier New"/>
                <a:cs typeface="Courier New"/>
              </a:rPr>
              <a:t>:</a:t>
            </a:r>
            <a:r>
              <a:rPr lang="en-US" dirty="0" err="1">
                <a:latin typeface="Courier New"/>
                <a:cs typeface="Courier New"/>
              </a:rPr>
              <a:t>j</a:t>
            </a:r>
            <a:r>
              <a:rPr lang="en-US" b="1" dirty="0">
                <a:latin typeface="Courier New"/>
                <a:cs typeface="Courier New"/>
              </a:rPr>
              <a:t>)</a:t>
            </a:r>
            <a:r>
              <a:rPr lang="en-US" dirty="0" err="1">
                <a:latin typeface="Courier New"/>
                <a:cs typeface="Courier New"/>
              </a:rPr>
              <a:t>ohn</a:t>
            </a:r>
            <a:r>
              <a:rPr lang="en-US" dirty="0">
                <a:latin typeface="Courier New"/>
                <a:cs typeface="Courier New"/>
              </a:rPr>
              <a:t>', name)</a:t>
            </a:r>
          </a:p>
        </p:txBody>
      </p:sp>
      <p:pic>
        <p:nvPicPr>
          <p:cNvPr id="7" name="Picture 6">
            <a:extLst>
              <a:ext uri="{FF2B5EF4-FFF2-40B4-BE49-F238E27FC236}">
                <a16:creationId xmlns:a16="http://schemas.microsoft.com/office/drawing/2014/main" id="{BC0E9CFC-A581-74BB-CC0C-5B603094AA2A}"/>
              </a:ext>
            </a:extLst>
          </p:cNvPr>
          <p:cNvPicPr>
            <a:picLocks noChangeAspect="1"/>
          </p:cNvPicPr>
          <p:nvPr/>
        </p:nvPicPr>
        <p:blipFill>
          <a:blip r:embed="rId3"/>
          <a:stretch>
            <a:fillRect/>
          </a:stretch>
        </p:blipFill>
        <p:spPr>
          <a:xfrm>
            <a:off x="647759" y="1660525"/>
            <a:ext cx="7905750" cy="2419350"/>
          </a:xfrm>
          <a:prstGeom prst="rect">
            <a:avLst/>
          </a:prstGeom>
          <a:effectLst>
            <a:outerShdw blurRad="50800" dist="38100" dir="2700000" algn="tl" rotWithShape="0">
              <a:prstClr val="black">
                <a:alpha val="40000"/>
              </a:prstClr>
            </a:outerShdw>
          </a:effectLst>
        </p:spPr>
      </p:pic>
      <p:sp>
        <p:nvSpPr>
          <p:cNvPr id="2" name="Slide Number Placeholder 1">
            <a:extLst>
              <a:ext uri="{FF2B5EF4-FFF2-40B4-BE49-F238E27FC236}">
                <a16:creationId xmlns:a16="http://schemas.microsoft.com/office/drawing/2014/main" id="{00FB1B7B-9F31-1B43-12F0-704D0402CA75}"/>
              </a:ext>
            </a:extLst>
          </p:cNvPr>
          <p:cNvSpPr>
            <a:spLocks noGrp="1"/>
          </p:cNvSpPr>
          <p:nvPr>
            <p:ph type="sldNum" sz="quarter" idx="4"/>
          </p:nvPr>
        </p:nvSpPr>
        <p:spPr/>
        <p:txBody>
          <a:bodyPr/>
          <a:lstStyle/>
          <a:p>
            <a:fld id="{EF892D59-8F09-EF4B-AD6D-DA609442F868}" type="slidenum">
              <a:rPr lang="en-GB" smtClean="0"/>
              <a:pPr/>
              <a:t>17</a:t>
            </a:fld>
            <a:endParaRPr lang="en-GB" dirty="0"/>
          </a:p>
        </p:txBody>
      </p:sp>
    </p:spTree>
    <p:extLst>
      <p:ext uri="{BB962C8B-B14F-4D97-AF65-F5344CB8AC3E}">
        <p14:creationId xmlns:p14="http://schemas.microsoft.com/office/powerpoint/2010/main" val="35821819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3"/>
          <p:cNvSpPr>
            <a:spLocks noGrp="1" noChangeArrowheads="1"/>
          </p:cNvSpPr>
          <p:nvPr>
            <p:ph type="body" sz="quarter" idx="10"/>
          </p:nvPr>
        </p:nvSpPr>
        <p:spPr/>
        <p:txBody>
          <a:bodyPr/>
          <a:lstStyle/>
          <a:p>
            <a:r>
              <a:rPr lang="en-GB" dirty="0"/>
              <a:t>Summary</a:t>
            </a:r>
          </a:p>
        </p:txBody>
      </p:sp>
      <p:sp>
        <p:nvSpPr>
          <p:cNvPr id="2" name="Text Placeholder 1">
            <a:extLst>
              <a:ext uri="{FF2B5EF4-FFF2-40B4-BE49-F238E27FC236}">
                <a16:creationId xmlns:a16="http://schemas.microsoft.com/office/drawing/2014/main" id="{375B5431-2168-4EAF-9C89-13D5E1E2C710}"/>
              </a:ext>
            </a:extLst>
          </p:cNvPr>
          <p:cNvSpPr>
            <a:spLocks noGrp="1"/>
          </p:cNvSpPr>
          <p:nvPr>
            <p:ph type="body" sz="quarter" idx="15"/>
          </p:nvPr>
        </p:nvSpPr>
        <p:spPr>
          <a:xfrm>
            <a:off x="4662778" y="671256"/>
            <a:ext cx="6770688" cy="5119407"/>
          </a:xfrm>
        </p:spPr>
        <p:txBody>
          <a:bodyPr/>
          <a:lstStyle/>
          <a:p>
            <a:r>
              <a:rPr lang="en-GB" sz="1800" b="1" dirty="0"/>
              <a:t>Regular expressions are used by many programs.</a:t>
            </a:r>
          </a:p>
          <a:p>
            <a:r>
              <a:rPr lang="en-GB" sz="1800" b="1" dirty="0"/>
              <a:t>Regular expressions create a </a:t>
            </a:r>
            <a:r>
              <a:rPr lang="en-GB" sz="1800" b="1" dirty="0" err="1"/>
              <a:t>MatchObject</a:t>
            </a:r>
            <a:r>
              <a:rPr lang="en-GB" sz="1800" b="1" dirty="0"/>
              <a:t> on match.</a:t>
            </a:r>
          </a:p>
          <a:p>
            <a:endParaRPr lang="en-GB" sz="1800" b="1" dirty="0"/>
          </a:p>
          <a:p>
            <a:r>
              <a:rPr lang="en-GB" sz="1800" b="1" dirty="0"/>
              <a:t>Several functions available:</a:t>
            </a:r>
          </a:p>
          <a:p>
            <a:endParaRPr lang="en-GB" sz="2000" b="1" dirty="0"/>
          </a:p>
          <a:p>
            <a:endParaRPr lang="en-GB" b="1" dirty="0"/>
          </a:p>
          <a:p>
            <a:endParaRPr lang="en-GB" sz="2000" b="1" dirty="0"/>
          </a:p>
          <a:p>
            <a:endParaRPr lang="en-GB" b="1" dirty="0"/>
          </a:p>
          <a:p>
            <a:br>
              <a:rPr lang="en-GB" sz="2000" b="1" dirty="0"/>
            </a:br>
            <a:r>
              <a:rPr lang="en-GB" sz="2000" b="1" dirty="0"/>
              <a:t>Support many char classes including:</a:t>
            </a:r>
          </a:p>
          <a:p>
            <a:endParaRPr lang="en-GB" dirty="0"/>
          </a:p>
        </p:txBody>
      </p:sp>
      <p:sp>
        <p:nvSpPr>
          <p:cNvPr id="19460" name="Text Box 4"/>
          <p:cNvSpPr txBox="1">
            <a:spLocks noChangeArrowheads="1"/>
          </p:cNvSpPr>
          <p:nvPr/>
        </p:nvSpPr>
        <p:spPr bwMode="auto">
          <a:xfrm>
            <a:off x="5191083" y="4576530"/>
            <a:ext cx="5960826" cy="1471613"/>
          </a:xfrm>
          <a:prstGeom prst="rect">
            <a:avLst/>
          </a:prstGeom>
          <a:solidFill>
            <a:schemeClr val="tx2">
              <a:lumMod val="20000"/>
              <a:lumOff val="80000"/>
            </a:schemeClr>
          </a:solidFill>
          <a:ln w="6350">
            <a:solidFill>
              <a:schemeClr val="tx1"/>
            </a:solidFill>
            <a:miter lim="800000"/>
            <a:headEnd/>
            <a:tailEnd/>
          </a:ln>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mn-lt"/>
              </a:rPr>
              <a:t>Class shortcuts		</a:t>
            </a:r>
            <a:r>
              <a:rPr lang="en-GB" sz="1800" b="1" dirty="0">
                <a:latin typeface="+mn-lt"/>
              </a:rPr>
              <a:t>. \w \d \s \W \D \S</a:t>
            </a:r>
          </a:p>
          <a:p>
            <a:pPr>
              <a:spcBef>
                <a:spcPct val="0"/>
              </a:spcBef>
            </a:pPr>
            <a:r>
              <a:rPr lang="en-GB" sz="1800" dirty="0">
                <a:latin typeface="+mn-lt"/>
              </a:rPr>
              <a:t>Alternatives</a:t>
            </a:r>
          </a:p>
          <a:p>
            <a:pPr>
              <a:spcBef>
                <a:spcPct val="0"/>
              </a:spcBef>
            </a:pPr>
            <a:r>
              <a:rPr lang="en-GB" sz="1800" dirty="0">
                <a:latin typeface="+mn-lt"/>
              </a:rPr>
              <a:t>	characters	[ ]</a:t>
            </a:r>
          </a:p>
          <a:p>
            <a:pPr>
              <a:spcBef>
                <a:spcPct val="0"/>
              </a:spcBef>
            </a:pPr>
            <a:r>
              <a:rPr lang="en-GB" sz="1800" dirty="0">
                <a:latin typeface="+mn-lt"/>
              </a:rPr>
              <a:t>	strings		|</a:t>
            </a:r>
          </a:p>
          <a:p>
            <a:pPr>
              <a:spcBef>
                <a:spcPct val="0"/>
              </a:spcBef>
            </a:pPr>
            <a:r>
              <a:rPr lang="en-GB" sz="1800" dirty="0">
                <a:latin typeface="+mn-lt"/>
              </a:rPr>
              <a:t>Repeat qualifiers		? * + {</a:t>
            </a:r>
            <a:r>
              <a:rPr lang="en-GB" sz="1800" i="1" dirty="0" err="1">
                <a:latin typeface="+mn-lt"/>
              </a:rPr>
              <a:t>m</a:t>
            </a:r>
            <a:r>
              <a:rPr lang="en-GB" sz="1800" dirty="0" err="1">
                <a:latin typeface="+mn-lt"/>
              </a:rPr>
              <a:t>,</a:t>
            </a:r>
            <a:r>
              <a:rPr lang="en-GB" sz="1800" i="1" dirty="0" err="1">
                <a:latin typeface="+mn-lt"/>
              </a:rPr>
              <a:t>n</a:t>
            </a:r>
            <a:r>
              <a:rPr lang="en-GB" sz="1800" dirty="0">
                <a:latin typeface="+mn-lt"/>
              </a:rPr>
              <a:t>}</a:t>
            </a:r>
          </a:p>
        </p:txBody>
      </p:sp>
      <p:sp>
        <p:nvSpPr>
          <p:cNvPr id="19463" name="Text Box 7"/>
          <p:cNvSpPr txBox="1">
            <a:spLocks noChangeArrowheads="1"/>
          </p:cNvSpPr>
          <p:nvPr/>
        </p:nvSpPr>
        <p:spPr bwMode="auto">
          <a:xfrm>
            <a:off x="4590124" y="2047253"/>
            <a:ext cx="7158096" cy="175432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defTabSz="246063">
              <a:defRPr sz="1000">
                <a:solidFill>
                  <a:schemeClr val="tx1"/>
                </a:solidFill>
                <a:latin typeface="Arial" charset="0"/>
              </a:defRPr>
            </a:lvl1pPr>
            <a:lvl2pPr marL="742950" indent="-285750" defTabSz="246063">
              <a:defRPr sz="1000">
                <a:solidFill>
                  <a:schemeClr val="tx1"/>
                </a:solidFill>
                <a:latin typeface="Arial" charset="0"/>
              </a:defRPr>
            </a:lvl2pPr>
            <a:lvl3pPr marL="1143000" indent="-228600" defTabSz="246063">
              <a:defRPr sz="1000">
                <a:solidFill>
                  <a:schemeClr val="tx1"/>
                </a:solidFill>
                <a:latin typeface="Arial" charset="0"/>
              </a:defRPr>
            </a:lvl3pPr>
            <a:lvl4pPr marL="1600200" indent="-228600" defTabSz="246063">
              <a:defRPr sz="1000">
                <a:solidFill>
                  <a:schemeClr val="tx1"/>
                </a:solidFill>
                <a:latin typeface="Arial" charset="0"/>
              </a:defRPr>
            </a:lvl4pPr>
            <a:lvl5pPr marL="2057400" indent="-228600" defTabSz="246063">
              <a:defRPr sz="1000">
                <a:solidFill>
                  <a:schemeClr val="tx1"/>
                </a:solidFill>
                <a:latin typeface="Arial" charset="0"/>
              </a:defRPr>
            </a:lvl5pPr>
            <a:lvl6pPr marL="2514600" indent="-228600" defTabSz="246063" eaLnBrk="0" fontAlgn="base" hangingPunct="0">
              <a:spcBef>
                <a:spcPct val="50000"/>
              </a:spcBef>
              <a:spcAft>
                <a:spcPct val="0"/>
              </a:spcAft>
              <a:defRPr sz="1000">
                <a:solidFill>
                  <a:schemeClr val="tx1"/>
                </a:solidFill>
                <a:latin typeface="Arial" charset="0"/>
              </a:defRPr>
            </a:lvl6pPr>
            <a:lvl7pPr marL="2971800" indent="-228600" defTabSz="246063" eaLnBrk="0" fontAlgn="base" hangingPunct="0">
              <a:spcBef>
                <a:spcPct val="50000"/>
              </a:spcBef>
              <a:spcAft>
                <a:spcPct val="0"/>
              </a:spcAft>
              <a:defRPr sz="1000">
                <a:solidFill>
                  <a:schemeClr val="tx1"/>
                </a:solidFill>
                <a:latin typeface="Arial" charset="0"/>
              </a:defRPr>
            </a:lvl7pPr>
            <a:lvl8pPr marL="3429000" indent="-228600" defTabSz="246063" eaLnBrk="0" fontAlgn="base" hangingPunct="0">
              <a:spcBef>
                <a:spcPct val="50000"/>
              </a:spcBef>
              <a:spcAft>
                <a:spcPct val="0"/>
              </a:spcAft>
              <a:defRPr sz="1000">
                <a:solidFill>
                  <a:schemeClr val="tx1"/>
                </a:solidFill>
                <a:latin typeface="Arial" charset="0"/>
              </a:defRPr>
            </a:lvl8pPr>
            <a:lvl9pPr marL="3886200" indent="-228600" defTabSz="246063" eaLnBrk="0" fontAlgn="base" hangingPunct="0">
              <a:spcBef>
                <a:spcPct val="50000"/>
              </a:spcBef>
              <a:spcAft>
                <a:spcPct val="0"/>
              </a:spcAft>
              <a:defRPr sz="1000">
                <a:solidFill>
                  <a:schemeClr val="tx1"/>
                </a:solidFill>
                <a:latin typeface="Arial" charset="0"/>
              </a:defRPr>
            </a:lvl9pPr>
          </a:lstStyle>
          <a:p>
            <a:r>
              <a:rPr lang="en-GB" sz="1800" dirty="0" err="1">
                <a:latin typeface="Courier New" panose="02070309020205020404" pitchFamily="49" charset="0"/>
                <a:cs typeface="Courier New" panose="02070309020205020404" pitchFamily="49" charset="0"/>
              </a:rPr>
              <a:t>re.search</a:t>
            </a:r>
            <a:r>
              <a:rPr lang="en-GB" sz="1800" dirty="0"/>
              <a:t>			- </a:t>
            </a:r>
            <a:r>
              <a:rPr lang="en-GB" sz="1600" dirty="0">
                <a:latin typeface="+mn-lt"/>
              </a:rPr>
              <a:t>Find a pattern somewhere in the string.</a:t>
            </a:r>
          </a:p>
          <a:p>
            <a:r>
              <a:rPr lang="en-GB" sz="1800" dirty="0" err="1">
                <a:latin typeface="Courier New" panose="02070309020205020404" pitchFamily="49" charset="0"/>
                <a:cs typeface="Courier New" panose="02070309020205020404" pitchFamily="49" charset="0"/>
              </a:rPr>
              <a:t>re.match</a:t>
            </a:r>
            <a:r>
              <a:rPr lang="en-GB" sz="1800" dirty="0"/>
              <a:t> 			- </a:t>
            </a:r>
            <a:r>
              <a:rPr lang="en-GB" sz="1600" dirty="0">
                <a:latin typeface="+mn-lt"/>
              </a:rPr>
              <a:t>Match from the start of the string.</a:t>
            </a:r>
          </a:p>
          <a:p>
            <a:r>
              <a:rPr lang="en-GB" sz="1800" dirty="0" err="1">
                <a:latin typeface="Courier New" panose="02070309020205020404" pitchFamily="49" charset="0"/>
                <a:cs typeface="Courier New" panose="02070309020205020404" pitchFamily="49" charset="0"/>
              </a:rPr>
              <a:t>re.fullmatch</a:t>
            </a:r>
            <a:r>
              <a:rPr lang="en-GB" sz="1800" dirty="0"/>
              <a:t>	- </a:t>
            </a:r>
            <a:r>
              <a:rPr lang="en-GB" sz="1600" dirty="0">
                <a:latin typeface="+mn-lt"/>
              </a:rPr>
              <a:t>Match from start to end of string (3.4).</a:t>
            </a:r>
          </a:p>
          <a:p>
            <a:r>
              <a:rPr lang="en-GB" sz="1800" dirty="0" err="1">
                <a:latin typeface="Courier New" panose="02070309020205020404" pitchFamily="49" charset="0"/>
                <a:cs typeface="Courier New" panose="02070309020205020404" pitchFamily="49" charset="0"/>
              </a:rPr>
              <a:t>re.sub</a:t>
            </a:r>
            <a:r>
              <a:rPr lang="en-GB" sz="1800" dirty="0"/>
              <a:t>				- </a:t>
            </a:r>
            <a:r>
              <a:rPr lang="en-GB" sz="1600" dirty="0">
                <a:latin typeface="+mn-lt"/>
              </a:rPr>
              <a:t>Substitute the pattern, returning the new string.</a:t>
            </a:r>
          </a:p>
          <a:p>
            <a:r>
              <a:rPr lang="en-GB" sz="1800" dirty="0" err="1">
                <a:latin typeface="Courier New" panose="02070309020205020404" pitchFamily="49" charset="0"/>
                <a:cs typeface="Courier New" panose="02070309020205020404" pitchFamily="49" charset="0"/>
              </a:rPr>
              <a:t>re.subn</a:t>
            </a:r>
            <a:r>
              <a:rPr lang="en-GB" sz="1800" dirty="0"/>
              <a:t> 			- </a:t>
            </a:r>
            <a:r>
              <a:rPr lang="en-GB" sz="1600" dirty="0">
                <a:latin typeface="+mn-lt"/>
              </a:rPr>
              <a:t>Substitute the pattern, returning the new string 								   and a count of substitutions.</a:t>
            </a:r>
            <a:endParaRPr lang="en-GB" sz="1800" dirty="0">
              <a:latin typeface="+mn-lt"/>
            </a:endParaRPr>
          </a:p>
        </p:txBody>
      </p:sp>
      <p:sp>
        <p:nvSpPr>
          <p:cNvPr id="3" name="Slide Number Placeholder 2">
            <a:extLst>
              <a:ext uri="{FF2B5EF4-FFF2-40B4-BE49-F238E27FC236}">
                <a16:creationId xmlns:a16="http://schemas.microsoft.com/office/drawing/2014/main" id="{671CD152-01AF-12A6-2F02-DEFB8B345F90}"/>
              </a:ext>
            </a:extLst>
          </p:cNvPr>
          <p:cNvSpPr>
            <a:spLocks noGrp="1"/>
          </p:cNvSpPr>
          <p:nvPr>
            <p:ph type="sldNum" sz="quarter" idx="4"/>
          </p:nvPr>
        </p:nvSpPr>
        <p:spPr/>
        <p:txBody>
          <a:bodyPr/>
          <a:lstStyle/>
          <a:p>
            <a:fld id="{EF892D59-8F09-EF4B-AD6D-DA609442F868}" type="slidenum">
              <a:rPr lang="en-GB" smtClean="0"/>
              <a:pPr/>
              <a:t>18</a:t>
            </a:fld>
            <a:endParaRPr lang="en-GB" dirty="0"/>
          </a:p>
        </p:txBody>
      </p:sp>
    </p:spTree>
    <p:extLst>
      <p:ext uri="{BB962C8B-B14F-4D97-AF65-F5344CB8AC3E}">
        <p14:creationId xmlns:p14="http://schemas.microsoft.com/office/powerpoint/2010/main" val="2762183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207ED4-56DB-462A-894B-7988E9093430}"/>
              </a:ext>
            </a:extLst>
          </p:cNvPr>
          <p:cNvSpPr>
            <a:spLocks noGrp="1"/>
          </p:cNvSpPr>
          <p:nvPr>
            <p:ph type="body" sz="quarter" idx="15"/>
          </p:nvPr>
        </p:nvSpPr>
        <p:spPr>
          <a:xfrm>
            <a:off x="4789711" y="869296"/>
            <a:ext cx="6770688" cy="5119407"/>
          </a:xfrm>
        </p:spPr>
        <p:txBody>
          <a:bodyPr anchor="t">
            <a:normAutofit/>
          </a:bodyPr>
          <a:lstStyle/>
          <a:p>
            <a:pPr>
              <a:lnSpc>
                <a:spcPct val="90000"/>
              </a:lnSpc>
            </a:pPr>
            <a:r>
              <a:rPr lang="en-GB" b="1" dirty="0"/>
              <a:t>Contents</a:t>
            </a:r>
          </a:p>
          <a:p>
            <a:pPr lvl="1">
              <a:lnSpc>
                <a:spcPct val="90000"/>
              </a:lnSpc>
            </a:pPr>
            <a:r>
              <a:rPr lang="en-GB" dirty="0"/>
              <a:t>Regular Expressions </a:t>
            </a:r>
          </a:p>
          <a:p>
            <a:pPr lvl="1">
              <a:lnSpc>
                <a:spcPct val="90000"/>
              </a:lnSpc>
            </a:pPr>
            <a:r>
              <a:rPr lang="en-GB" dirty="0"/>
              <a:t>Python Regular Expressions</a:t>
            </a:r>
          </a:p>
          <a:p>
            <a:pPr lvl="1">
              <a:lnSpc>
                <a:spcPct val="90000"/>
              </a:lnSpc>
            </a:pPr>
            <a:r>
              <a:rPr lang="en-GB" dirty="0"/>
              <a:t>Elementary extended RE meta-characters</a:t>
            </a:r>
          </a:p>
          <a:p>
            <a:pPr lvl="1">
              <a:lnSpc>
                <a:spcPct val="90000"/>
              </a:lnSpc>
            </a:pPr>
            <a:r>
              <a:rPr lang="en-GB" dirty="0"/>
              <a:t>Regular expression objects</a:t>
            </a:r>
          </a:p>
          <a:p>
            <a:pPr lvl="1">
              <a:lnSpc>
                <a:spcPct val="90000"/>
              </a:lnSpc>
            </a:pPr>
            <a:r>
              <a:rPr lang="en-GB" dirty="0"/>
              <a:t>Regular expression substitution</a:t>
            </a:r>
          </a:p>
          <a:p>
            <a:pPr lvl="1">
              <a:lnSpc>
                <a:spcPct val="90000"/>
              </a:lnSpc>
            </a:pPr>
            <a:r>
              <a:rPr lang="en-GB" dirty="0"/>
              <a:t>Matching alternatives</a:t>
            </a:r>
          </a:p>
          <a:p>
            <a:pPr lvl="1">
              <a:lnSpc>
                <a:spcPct val="90000"/>
              </a:lnSpc>
            </a:pPr>
            <a:r>
              <a:rPr lang="en-GB" dirty="0"/>
              <a:t>Anchors</a:t>
            </a:r>
          </a:p>
          <a:p>
            <a:pPr lvl="1">
              <a:lnSpc>
                <a:spcPct val="90000"/>
              </a:lnSpc>
            </a:pPr>
            <a:r>
              <a:rPr lang="en-GB" dirty="0"/>
              <a:t>Class shortcuts</a:t>
            </a:r>
          </a:p>
          <a:p>
            <a:pPr lvl="1">
              <a:lnSpc>
                <a:spcPct val="90000"/>
              </a:lnSpc>
            </a:pPr>
            <a:r>
              <a:rPr lang="en-GB" dirty="0"/>
              <a:t>Repeat quantifiers</a:t>
            </a:r>
          </a:p>
          <a:p>
            <a:pPr lvl="1">
              <a:lnSpc>
                <a:spcPct val="90000"/>
              </a:lnSpc>
            </a:pPr>
            <a:r>
              <a:rPr lang="en-GB" dirty="0"/>
              <a:t>Parentheses groups</a:t>
            </a:r>
          </a:p>
          <a:p>
            <a:pPr lvl="1">
              <a:lnSpc>
                <a:spcPct val="90000"/>
              </a:lnSpc>
            </a:pPr>
            <a:r>
              <a:rPr lang="en-GB" dirty="0"/>
              <a:t>Back-references</a:t>
            </a:r>
          </a:p>
          <a:p>
            <a:pPr lvl="1">
              <a:lnSpc>
                <a:spcPct val="90000"/>
              </a:lnSpc>
            </a:pPr>
            <a:r>
              <a:rPr lang="en-GB" dirty="0"/>
              <a:t>Flags</a:t>
            </a:r>
          </a:p>
          <a:p>
            <a:pPr>
              <a:lnSpc>
                <a:spcPct val="90000"/>
              </a:lnSpc>
            </a:pPr>
            <a:endParaRPr lang="en-GB" dirty="0"/>
          </a:p>
        </p:txBody>
      </p:sp>
      <p:sp>
        <p:nvSpPr>
          <p:cNvPr id="4099" name="Rectangle 3"/>
          <p:cNvSpPr>
            <a:spLocks noGrp="1" noChangeArrowheads="1"/>
          </p:cNvSpPr>
          <p:nvPr>
            <p:ph type="body" sz="quarter" idx="10"/>
          </p:nvPr>
        </p:nvSpPr>
        <p:spPr>
          <a:xfrm>
            <a:off x="107576" y="1349984"/>
            <a:ext cx="3720940" cy="2751998"/>
          </a:xfrm>
        </p:spPr>
        <p:txBody>
          <a:bodyPr anchor="t">
            <a:normAutofit/>
          </a:bodyPr>
          <a:lstStyle/>
          <a:p>
            <a:pPr>
              <a:spcAft>
                <a:spcPts val="600"/>
              </a:spcAft>
            </a:pPr>
            <a:r>
              <a:rPr lang="en-GB" dirty="0"/>
              <a:t>Regular expressions</a:t>
            </a:r>
          </a:p>
        </p:txBody>
      </p:sp>
      <p:sp>
        <p:nvSpPr>
          <p:cNvPr id="3" name="Slide Number Placeholder 2">
            <a:extLst>
              <a:ext uri="{FF2B5EF4-FFF2-40B4-BE49-F238E27FC236}">
                <a16:creationId xmlns:a16="http://schemas.microsoft.com/office/drawing/2014/main" id="{95775F54-8FBA-FCE5-FBEA-13FBBFA2A277}"/>
              </a:ext>
            </a:extLst>
          </p:cNvPr>
          <p:cNvSpPr>
            <a:spLocks noGrp="1"/>
          </p:cNvSpPr>
          <p:nvPr>
            <p:ph type="sldNum" sz="quarter" idx="4"/>
          </p:nvPr>
        </p:nvSpPr>
        <p:spPr/>
        <p:txBody>
          <a:bodyPr/>
          <a:lstStyle/>
          <a:p>
            <a:fld id="{EF892D59-8F09-EF4B-AD6D-DA609442F868}" type="slidenum">
              <a:rPr lang="en-GB" smtClean="0"/>
              <a:pPr/>
              <a:t>2</a:t>
            </a:fld>
            <a:endParaRPr lang="en-GB" dirty="0"/>
          </a:p>
        </p:txBody>
      </p:sp>
    </p:spTree>
    <p:extLst>
      <p:ext uri="{BB962C8B-B14F-4D97-AF65-F5344CB8AC3E}">
        <p14:creationId xmlns:p14="http://schemas.microsoft.com/office/powerpoint/2010/main" val="3150992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5801A893-CA19-501B-FB6C-CA0A8A772238}"/>
              </a:ext>
            </a:extLst>
          </p:cNvPr>
          <p:cNvPicPr>
            <a:picLocks noChangeAspect="1"/>
          </p:cNvPicPr>
          <p:nvPr/>
        </p:nvPicPr>
        <p:blipFill>
          <a:blip r:embed="rId3"/>
          <a:stretch>
            <a:fillRect/>
          </a:stretch>
        </p:blipFill>
        <p:spPr>
          <a:xfrm>
            <a:off x="9599112" y="0"/>
            <a:ext cx="2592888" cy="6858000"/>
          </a:xfrm>
          <a:prstGeom prst="rect">
            <a:avLst/>
          </a:prstGeom>
        </p:spPr>
      </p:pic>
      <p:sp>
        <p:nvSpPr>
          <p:cNvPr id="5122" name="Rectangle 2"/>
          <p:cNvSpPr>
            <a:spLocks noChangeArrowheads="1"/>
          </p:cNvSpPr>
          <p:nvPr/>
        </p:nvSpPr>
        <p:spPr bwMode="auto">
          <a:xfrm>
            <a:off x="2209800" y="6248400"/>
            <a:ext cx="19050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endParaRPr lang="en-US"/>
          </a:p>
        </p:txBody>
      </p:sp>
      <p:sp>
        <p:nvSpPr>
          <p:cNvPr id="5123" name="Rectangle 3"/>
          <p:cNvSpPr>
            <a:spLocks noChangeArrowheads="1"/>
          </p:cNvSpPr>
          <p:nvPr/>
        </p:nvSpPr>
        <p:spPr bwMode="auto">
          <a:xfrm>
            <a:off x="4648200" y="6248400"/>
            <a:ext cx="28956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endParaRPr lang="en-US"/>
          </a:p>
        </p:txBody>
      </p:sp>
      <p:sp>
        <p:nvSpPr>
          <p:cNvPr id="5124" name="Rectangle 4"/>
          <p:cNvSpPr>
            <a:spLocks noGrp="1" noChangeArrowheads="1"/>
          </p:cNvSpPr>
          <p:nvPr>
            <p:ph type="title"/>
          </p:nvPr>
        </p:nvSpPr>
        <p:spPr>
          <a:xfrm>
            <a:off x="1012221" y="328464"/>
            <a:ext cx="11523300" cy="630134"/>
          </a:xfrm>
        </p:spPr>
        <p:txBody>
          <a:bodyPr/>
          <a:lstStyle/>
          <a:p>
            <a:pPr eaLnBrk="1" hangingPunct="1"/>
            <a:r>
              <a:rPr lang="en-GB" dirty="0"/>
              <a:t>Regular expressions</a:t>
            </a:r>
          </a:p>
        </p:txBody>
      </p:sp>
      <p:sp>
        <p:nvSpPr>
          <p:cNvPr id="5125" name="Rectangle 5"/>
          <p:cNvSpPr>
            <a:spLocks noGrp="1" noChangeArrowheads="1"/>
          </p:cNvSpPr>
          <p:nvPr>
            <p:ph idx="1"/>
          </p:nvPr>
        </p:nvSpPr>
        <p:spPr>
          <a:xfrm>
            <a:off x="456635" y="1139656"/>
            <a:ext cx="11516239" cy="4927686"/>
          </a:xfrm>
        </p:spPr>
        <p:txBody>
          <a:bodyPr>
            <a:noAutofit/>
          </a:bodyPr>
          <a:lstStyle/>
          <a:p>
            <a:r>
              <a:rPr lang="en-GB" sz="1600" b="1" dirty="0"/>
              <a:t>What are they?</a:t>
            </a:r>
          </a:p>
          <a:p>
            <a:pPr marL="722313" lvl="1" indent="-342900">
              <a:buFont typeface="Arial" panose="020B0604020202020204" pitchFamily="34" charset="0"/>
              <a:buChar char="•"/>
            </a:pPr>
            <a:r>
              <a:rPr lang="en-GB" sz="1600" dirty="0"/>
              <a:t>A string of text with special meta-characters to help </a:t>
            </a:r>
            <a:r>
              <a:rPr lang="en-GB" sz="1600" b="1" dirty="0"/>
              <a:t>match</a:t>
            </a:r>
            <a:r>
              <a:rPr lang="en-GB" sz="1600" dirty="0"/>
              <a:t>, </a:t>
            </a:r>
            <a:r>
              <a:rPr lang="en-GB" sz="1600" b="1" dirty="0"/>
              <a:t>replace,</a:t>
            </a:r>
            <a:r>
              <a:rPr lang="en-GB" sz="1600" dirty="0"/>
              <a:t> or </a:t>
            </a:r>
          </a:p>
          <a:p>
            <a:pPr marL="722313" lvl="1" indent="-342900">
              <a:buNone/>
            </a:pPr>
            <a:r>
              <a:rPr lang="en-GB" sz="1600" b="1" dirty="0"/>
              <a:t>	validate</a:t>
            </a:r>
            <a:r>
              <a:rPr lang="en-GB" sz="1600" dirty="0"/>
              <a:t> text.</a:t>
            </a:r>
          </a:p>
          <a:p>
            <a:pPr marL="698500" lvl="1" indent="-342900">
              <a:buFont typeface="Arial" panose="020B0604020202020204" pitchFamily="34" charset="0"/>
              <a:buChar char="•"/>
            </a:pPr>
            <a:r>
              <a:rPr lang="en-GB" sz="1600" dirty="0"/>
              <a:t>Often called a Regex pattern or just pattern.</a:t>
            </a:r>
          </a:p>
          <a:p>
            <a:pPr marL="0" lvl="2" indent="0">
              <a:buNone/>
            </a:pPr>
            <a:endParaRPr lang="en-GB" sz="1600" dirty="0"/>
          </a:p>
          <a:p>
            <a:pPr marL="0" lvl="2" indent="0">
              <a:buNone/>
            </a:pPr>
            <a:r>
              <a:rPr lang="en-GB" sz="1600" b="1" dirty="0"/>
              <a:t>Where are they used?</a:t>
            </a:r>
          </a:p>
          <a:p>
            <a:pPr marL="698500" marR="0" lvl="1" indent="-342900" algn="l" defTabSz="914400" rtl="0" eaLnBrk="1" fontAlgn="auto" latinLnBrk="0" hangingPunct="1">
              <a:lnSpc>
                <a:spcPct val="100000"/>
              </a:lnSpc>
              <a:spcBef>
                <a:spcPts val="0"/>
              </a:spcBef>
              <a:spcAft>
                <a:spcPts val="650"/>
              </a:spcAft>
              <a:buClrTx/>
              <a:buSzPct val="125000"/>
              <a:buFont typeface="Arial" panose="020B0604020202020204" pitchFamily="34" charset="0"/>
              <a:buChar char="•"/>
              <a:tabLst/>
              <a:defRPr/>
            </a:pPr>
            <a:r>
              <a:rPr kumimoji="0" lang="en-GB" sz="1600" b="0" i="0" u="none" strike="noStrike" kern="1200" cap="none" spc="0" normalizeH="0" baseline="0" noProof="0" dirty="0">
                <a:ln>
                  <a:noFill/>
                </a:ln>
                <a:solidFill>
                  <a:srgbClr val="004050"/>
                </a:solidFill>
                <a:effectLst/>
                <a:uLnTx/>
                <a:uFillTx/>
                <a:latin typeface="Montserrat" pitchFamily="2" charset="77"/>
                <a:ea typeface="+mn-ea"/>
                <a:cs typeface="+mn-cs"/>
              </a:rPr>
              <a:t>Search engines, databases, SQL, word processors, and text editors.</a:t>
            </a:r>
          </a:p>
          <a:p>
            <a:pPr marL="698500" marR="0" lvl="1" indent="-342900" algn="l" defTabSz="914400" rtl="0" eaLnBrk="1" fontAlgn="auto" latinLnBrk="0" hangingPunct="1">
              <a:lnSpc>
                <a:spcPct val="100000"/>
              </a:lnSpc>
              <a:spcBef>
                <a:spcPts val="0"/>
              </a:spcBef>
              <a:spcAft>
                <a:spcPts val="650"/>
              </a:spcAft>
              <a:buClrTx/>
              <a:buSzPct val="125000"/>
              <a:buFont typeface="Arial" panose="020B0604020202020204" pitchFamily="34" charset="0"/>
              <a:buChar char="•"/>
              <a:tabLst/>
              <a:defRPr/>
            </a:pPr>
            <a:r>
              <a:rPr lang="en-GB" sz="1600" dirty="0">
                <a:solidFill>
                  <a:srgbClr val="004050"/>
                </a:solidFill>
              </a:rPr>
              <a:t>Web form validation.</a:t>
            </a:r>
            <a:endParaRPr kumimoji="0" lang="en-GB" sz="1600" b="0" i="0" u="none" strike="noStrike" kern="1200" cap="none" spc="0" normalizeH="0" baseline="0" noProof="0" dirty="0">
              <a:ln>
                <a:noFill/>
              </a:ln>
              <a:solidFill>
                <a:srgbClr val="004050"/>
              </a:solidFill>
              <a:effectLst/>
              <a:uLnTx/>
              <a:uFillTx/>
              <a:latin typeface="Montserrat" pitchFamily="2" charset="77"/>
              <a:ea typeface="+mn-ea"/>
              <a:cs typeface="+mn-cs"/>
            </a:endParaRPr>
          </a:p>
          <a:p>
            <a:pPr marL="698500" marR="0" lvl="1" indent="-342900" algn="l" defTabSz="914400" rtl="0" eaLnBrk="1" fontAlgn="auto" latinLnBrk="0" hangingPunct="1">
              <a:lnSpc>
                <a:spcPct val="100000"/>
              </a:lnSpc>
              <a:spcBef>
                <a:spcPts val="0"/>
              </a:spcBef>
              <a:spcAft>
                <a:spcPts val="650"/>
              </a:spcAft>
              <a:buClrTx/>
              <a:buSzPct val="125000"/>
              <a:buFont typeface="Arial" panose="020B0604020202020204" pitchFamily="34" charset="0"/>
              <a:buChar char="•"/>
              <a:tabLst/>
              <a:defRPr/>
            </a:pPr>
            <a:r>
              <a:rPr lang="en-GB" sz="1600" dirty="0">
                <a:solidFill>
                  <a:srgbClr val="004050"/>
                </a:solidFill>
              </a:rPr>
              <a:t>Command line tools such as grep, </a:t>
            </a:r>
            <a:r>
              <a:rPr lang="en-GB" sz="1600" dirty="0" err="1">
                <a:solidFill>
                  <a:srgbClr val="004050"/>
                </a:solidFill>
              </a:rPr>
              <a:t>sed</a:t>
            </a:r>
            <a:r>
              <a:rPr lang="en-GB" sz="1600" dirty="0">
                <a:solidFill>
                  <a:srgbClr val="004050"/>
                </a:solidFill>
              </a:rPr>
              <a:t>, awk, and vim.</a:t>
            </a:r>
          </a:p>
          <a:p>
            <a:pPr marL="698500" marR="0" lvl="1" indent="-342900" algn="l" defTabSz="914400" rtl="0" eaLnBrk="1" fontAlgn="auto" latinLnBrk="0" hangingPunct="1">
              <a:lnSpc>
                <a:spcPct val="100000"/>
              </a:lnSpc>
              <a:spcBef>
                <a:spcPts val="0"/>
              </a:spcBef>
              <a:spcAft>
                <a:spcPts val="650"/>
              </a:spcAft>
              <a:buClrTx/>
              <a:buSzPct val="125000"/>
              <a:buFont typeface="Arial" panose="020B0604020202020204" pitchFamily="34" charset="0"/>
              <a:buChar char="•"/>
              <a:tabLst/>
              <a:defRPr/>
            </a:pPr>
            <a:r>
              <a:rPr kumimoji="0" lang="en-GB" sz="1600" b="0" i="0" u="none" strike="noStrike" kern="1200" cap="none" spc="0" normalizeH="0" baseline="0" noProof="0" dirty="0">
                <a:ln>
                  <a:noFill/>
                </a:ln>
                <a:solidFill>
                  <a:srgbClr val="004050"/>
                </a:solidFill>
                <a:effectLst/>
                <a:uLnTx/>
                <a:uFillTx/>
                <a:latin typeface="Montserrat" pitchFamily="2" charset="77"/>
                <a:ea typeface="+mn-ea"/>
                <a:cs typeface="+mn-cs"/>
              </a:rPr>
              <a:t>Programming languages such as C, C++, Java, JavaScript,</a:t>
            </a:r>
            <a:r>
              <a:rPr lang="en-GB" sz="1600" dirty="0">
                <a:solidFill>
                  <a:srgbClr val="004050"/>
                </a:solidFill>
              </a:rPr>
              <a:t> </a:t>
            </a:r>
            <a:r>
              <a:rPr kumimoji="0" lang="en-GB" sz="1600" b="0" i="0" u="none" strike="noStrike" kern="1200" cap="none" spc="0" normalizeH="0" baseline="0" noProof="0" dirty="0">
                <a:ln>
                  <a:noFill/>
                </a:ln>
                <a:solidFill>
                  <a:srgbClr val="004050"/>
                </a:solidFill>
                <a:effectLst/>
                <a:uLnTx/>
                <a:uFillTx/>
                <a:latin typeface="Montserrat" pitchFamily="2" charset="77"/>
                <a:ea typeface="+mn-ea"/>
                <a:cs typeface="+mn-cs"/>
              </a:rPr>
              <a:t>Perl</a:t>
            </a:r>
            <a:r>
              <a:rPr lang="en-GB" sz="1600" dirty="0">
                <a:solidFill>
                  <a:srgbClr val="004050"/>
                </a:solidFill>
              </a:rPr>
              <a:t>,</a:t>
            </a:r>
            <a:r>
              <a:rPr kumimoji="0" lang="en-GB" sz="1600" b="0" i="0" u="none" strike="noStrike" kern="1200" cap="none" spc="0" normalizeH="0" baseline="0" noProof="0" dirty="0">
                <a:ln>
                  <a:noFill/>
                </a:ln>
                <a:solidFill>
                  <a:srgbClr val="004050"/>
                </a:solidFill>
                <a:effectLst/>
                <a:uLnTx/>
                <a:uFillTx/>
                <a:latin typeface="Montserrat" pitchFamily="2" charset="77"/>
                <a:ea typeface="+mn-ea"/>
                <a:cs typeface="+mn-cs"/>
              </a:rPr>
              <a:t> and Python.</a:t>
            </a:r>
          </a:p>
          <a:p>
            <a:pPr marL="0" marR="0" lvl="2" indent="0" algn="l" defTabSz="914400" rtl="0" eaLnBrk="1" fontAlgn="auto" latinLnBrk="0" hangingPunct="1">
              <a:lnSpc>
                <a:spcPct val="100000"/>
              </a:lnSpc>
              <a:spcBef>
                <a:spcPts val="0"/>
              </a:spcBef>
              <a:spcAft>
                <a:spcPts val="650"/>
              </a:spcAft>
              <a:buClrTx/>
              <a:buSzPct val="120000"/>
              <a:buFontTx/>
              <a:buNone/>
              <a:tabLst/>
              <a:defRPr/>
            </a:pPr>
            <a:endParaRPr kumimoji="0" lang="en-GB" sz="1600" b="0" i="0" u="none" strike="noStrike" kern="1200" cap="none" spc="0" normalizeH="0" baseline="0" noProof="0" dirty="0">
              <a:ln>
                <a:noFill/>
              </a:ln>
              <a:solidFill>
                <a:srgbClr val="004050"/>
              </a:solidFill>
              <a:effectLst/>
              <a:uLnTx/>
              <a:uFillTx/>
              <a:latin typeface="Montserrat" pitchFamily="2" charset="77"/>
              <a:ea typeface="+mn-ea"/>
              <a:cs typeface="+mn-cs"/>
            </a:endParaRPr>
          </a:p>
          <a:p>
            <a:pPr marL="0" marR="0" lvl="2" indent="0" algn="l" defTabSz="914400" rtl="0" eaLnBrk="1" fontAlgn="auto" latinLnBrk="0" hangingPunct="1">
              <a:lnSpc>
                <a:spcPct val="100000"/>
              </a:lnSpc>
              <a:spcBef>
                <a:spcPts val="0"/>
              </a:spcBef>
              <a:spcAft>
                <a:spcPts val="650"/>
              </a:spcAft>
              <a:buClrTx/>
              <a:buSzPct val="120000"/>
              <a:buFontTx/>
              <a:buNone/>
              <a:tabLst/>
              <a:defRPr/>
            </a:pPr>
            <a:r>
              <a:rPr kumimoji="0" lang="en-GB" sz="1600" b="1" i="0" u="none" strike="noStrike" kern="1200" cap="none" spc="0" normalizeH="0" baseline="0" noProof="0" dirty="0">
                <a:ln>
                  <a:noFill/>
                </a:ln>
                <a:solidFill>
                  <a:srgbClr val="004050"/>
                </a:solidFill>
                <a:effectLst/>
                <a:uLnTx/>
                <a:uFillTx/>
                <a:latin typeface="Montserrat" pitchFamily="2" charset="77"/>
                <a:ea typeface="+mn-ea"/>
                <a:cs typeface="+mn-cs"/>
              </a:rPr>
              <a:t>Types of Regex</a:t>
            </a:r>
          </a:p>
          <a:p>
            <a:pPr marL="698500" marR="0" lvl="1" indent="-342900" algn="l" defTabSz="914400" rtl="0" eaLnBrk="1" fontAlgn="auto" latinLnBrk="0" hangingPunct="1">
              <a:lnSpc>
                <a:spcPct val="100000"/>
              </a:lnSpc>
              <a:spcBef>
                <a:spcPts val="0"/>
              </a:spcBef>
              <a:spcAft>
                <a:spcPts val="650"/>
              </a:spcAft>
              <a:buClrTx/>
              <a:buSzPct val="125000"/>
              <a:buFont typeface="Arial" panose="020B0604020202020204" pitchFamily="34" charset="0"/>
              <a:buChar char="•"/>
              <a:tabLst/>
              <a:defRPr/>
            </a:pPr>
            <a:r>
              <a:rPr kumimoji="0" lang="en-GB" sz="1600" b="0" i="0" u="none" strike="noStrike" kern="1200" cap="none" spc="0" normalizeH="0" baseline="0" noProof="0" dirty="0">
                <a:ln>
                  <a:noFill/>
                </a:ln>
                <a:solidFill>
                  <a:srgbClr val="004050"/>
                </a:solidFill>
                <a:effectLst/>
                <a:uLnTx/>
                <a:uFillTx/>
                <a:latin typeface="Montserrat" pitchFamily="2" charset="77"/>
                <a:ea typeface="+mn-ea"/>
                <a:cs typeface="+mn-cs"/>
              </a:rPr>
              <a:t>Two dialects defined in POSIX standard: </a:t>
            </a:r>
          </a:p>
          <a:p>
            <a:pPr marL="982663" lvl="5" indent="-260350">
              <a:lnSpc>
                <a:spcPct val="100000"/>
              </a:lnSpc>
              <a:spcBef>
                <a:spcPts val="0"/>
              </a:spcBef>
              <a:spcAft>
                <a:spcPts val="650"/>
              </a:spcAft>
              <a:defRPr/>
            </a:pPr>
            <a:r>
              <a:rPr kumimoji="0" lang="en-GB" sz="1600" b="0" i="0" u="none" strike="noStrike" kern="1200" cap="none" spc="0" normalizeH="0" baseline="0" noProof="0" dirty="0">
                <a:ln>
                  <a:noFill/>
                </a:ln>
                <a:solidFill>
                  <a:srgbClr val="004050"/>
                </a:solidFill>
                <a:effectLst/>
                <a:uLnTx/>
                <a:uFillTx/>
                <a:latin typeface="Montserrat" pitchFamily="2" charset="77"/>
                <a:ea typeface="+mn-ea"/>
                <a:cs typeface="+mn-cs"/>
              </a:rPr>
              <a:t>B.R.E – Basic Regex</a:t>
            </a:r>
          </a:p>
          <a:p>
            <a:pPr marL="982663" lvl="5" indent="-260350">
              <a:lnSpc>
                <a:spcPct val="100000"/>
              </a:lnSpc>
              <a:spcBef>
                <a:spcPts val="0"/>
              </a:spcBef>
              <a:spcAft>
                <a:spcPts val="650"/>
              </a:spcAft>
              <a:defRPr/>
            </a:pPr>
            <a:r>
              <a:rPr kumimoji="0" lang="en-GB" sz="1600" b="0" i="0" u="none" strike="noStrike" kern="1200" cap="none" spc="0" normalizeH="0" baseline="0" noProof="0" dirty="0">
                <a:ln>
                  <a:noFill/>
                </a:ln>
                <a:solidFill>
                  <a:srgbClr val="004050"/>
                </a:solidFill>
                <a:effectLst/>
                <a:uLnTx/>
                <a:uFillTx/>
                <a:latin typeface="Montserrat" pitchFamily="2" charset="77"/>
                <a:ea typeface="+mn-ea"/>
                <a:cs typeface="+mn-cs"/>
              </a:rPr>
              <a:t>E.R.E - Extended Regex</a:t>
            </a:r>
          </a:p>
          <a:p>
            <a:pPr marL="698500" marR="0" lvl="1" indent="-342900" algn="l" defTabSz="914400" rtl="0" eaLnBrk="1" fontAlgn="auto" latinLnBrk="0" hangingPunct="1">
              <a:lnSpc>
                <a:spcPct val="100000"/>
              </a:lnSpc>
              <a:spcBef>
                <a:spcPts val="0"/>
              </a:spcBef>
              <a:spcAft>
                <a:spcPts val="650"/>
              </a:spcAft>
              <a:buClrTx/>
              <a:buSzPct val="125000"/>
              <a:buFont typeface="Arial" panose="020B0604020202020204" pitchFamily="34" charset="0"/>
              <a:buChar char="•"/>
              <a:tabLst/>
              <a:defRPr/>
            </a:pPr>
            <a:r>
              <a:rPr kumimoji="0" lang="en-GB" sz="1600" b="0" i="0" u="none" strike="noStrike" kern="1200" cap="none" spc="0" normalizeH="0" baseline="0" noProof="0" dirty="0">
                <a:ln>
                  <a:noFill/>
                </a:ln>
                <a:solidFill>
                  <a:srgbClr val="004050"/>
                </a:solidFill>
                <a:effectLst/>
                <a:uLnTx/>
                <a:uFillTx/>
                <a:latin typeface="Montserrat" pitchFamily="2" charset="77"/>
                <a:ea typeface="+mn-ea"/>
                <a:cs typeface="+mn-cs"/>
              </a:rPr>
              <a:t>Python supports both</a:t>
            </a:r>
            <a:r>
              <a:rPr lang="en-GB" sz="1600" dirty="0">
                <a:solidFill>
                  <a:srgbClr val="004050"/>
                </a:solidFill>
              </a:rPr>
              <a:t> and many extensions.</a:t>
            </a:r>
            <a:endParaRPr lang="en-GB" sz="1600" b="1" dirty="0"/>
          </a:p>
          <a:p>
            <a:r>
              <a:rPr lang="en-GB" sz="1600" b="1" dirty="0"/>
              <a:t>Processing text in this way is called "Data Munging"</a:t>
            </a:r>
          </a:p>
        </p:txBody>
      </p:sp>
      <p:sp>
        <p:nvSpPr>
          <p:cNvPr id="2" name="Slide Number Placeholder 1">
            <a:extLst>
              <a:ext uri="{FF2B5EF4-FFF2-40B4-BE49-F238E27FC236}">
                <a16:creationId xmlns:a16="http://schemas.microsoft.com/office/drawing/2014/main" id="{D2D44365-E832-2246-D5F5-AF40F72EFAB0}"/>
              </a:ext>
            </a:extLst>
          </p:cNvPr>
          <p:cNvSpPr>
            <a:spLocks noGrp="1"/>
          </p:cNvSpPr>
          <p:nvPr>
            <p:ph type="sldNum" sz="quarter" idx="4"/>
          </p:nvPr>
        </p:nvSpPr>
        <p:spPr/>
        <p:txBody>
          <a:bodyPr/>
          <a:lstStyle/>
          <a:p>
            <a:fld id="{EF892D59-8F09-EF4B-AD6D-DA609442F868}" type="slidenum">
              <a:rPr lang="en-GB" smtClean="0"/>
              <a:pPr/>
              <a:t>3</a:t>
            </a:fld>
            <a:endParaRPr lang="en-GB" dirty="0"/>
          </a:p>
        </p:txBody>
      </p:sp>
    </p:spTree>
    <p:extLst>
      <p:ext uri="{BB962C8B-B14F-4D97-AF65-F5344CB8AC3E}">
        <p14:creationId xmlns:p14="http://schemas.microsoft.com/office/powerpoint/2010/main" val="60560064"/>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73" name="Rectangle 3"/>
          <p:cNvSpPr>
            <a:spLocks noGrp="1" noChangeArrowheads="1"/>
          </p:cNvSpPr>
          <p:nvPr>
            <p:ph type="body" sz="quarter" idx="11"/>
          </p:nvPr>
        </p:nvSpPr>
        <p:spPr>
          <a:xfrm>
            <a:off x="373060" y="1240838"/>
            <a:ext cx="7566084" cy="5450834"/>
          </a:xfrm>
        </p:spPr>
        <p:txBody>
          <a:bodyPr anchor="t">
            <a:normAutofit/>
          </a:bodyPr>
          <a:lstStyle/>
          <a:p>
            <a:pPr>
              <a:lnSpc>
                <a:spcPct val="90000"/>
              </a:lnSpc>
              <a:spcBef>
                <a:spcPts val="600"/>
              </a:spcBef>
            </a:pPr>
            <a:r>
              <a:rPr lang="en-GB" sz="1800" b="1" dirty="0"/>
              <a:t>Extended regular expressions, with extensions</a:t>
            </a:r>
          </a:p>
          <a:p>
            <a:pPr marL="457200" lvl="1" indent="-228600">
              <a:lnSpc>
                <a:spcPct val="90000"/>
              </a:lnSpc>
              <a:spcBef>
                <a:spcPts val="600"/>
              </a:spcBef>
              <a:buFont typeface="Arial" panose="020B0604020202020204" pitchFamily="34" charset="0"/>
              <a:buChar char="•"/>
            </a:pPr>
            <a:r>
              <a:rPr lang="en-GB" sz="1800" dirty="0"/>
              <a:t>Requires the </a:t>
            </a:r>
            <a:r>
              <a:rPr lang="en-GB" sz="1800" b="1" dirty="0"/>
              <a:t>re</a:t>
            </a:r>
            <a:r>
              <a:rPr lang="en-GB" sz="1800" dirty="0"/>
              <a:t> module (in the standard library).</a:t>
            </a:r>
          </a:p>
          <a:p>
            <a:pPr marL="457200" lvl="1" indent="-228600">
              <a:lnSpc>
                <a:spcPct val="90000"/>
              </a:lnSpc>
              <a:spcBef>
                <a:spcPts val="600"/>
              </a:spcBef>
              <a:buFont typeface="Arial" panose="020B0604020202020204" pitchFamily="34" charset="0"/>
              <a:buChar char="•"/>
            </a:pPr>
            <a:r>
              <a:rPr lang="en-GB" sz="1800" dirty="0"/>
              <a:t>Can pre-compile an expression for performance.</a:t>
            </a:r>
          </a:p>
          <a:p>
            <a:pPr marL="457200" lvl="1" indent="-228600">
              <a:lnSpc>
                <a:spcPct val="90000"/>
              </a:lnSpc>
              <a:spcBef>
                <a:spcPts val="600"/>
              </a:spcBef>
              <a:buFont typeface="Arial" panose="020B0604020202020204" pitchFamily="34" charset="0"/>
              <a:buChar char="•"/>
            </a:pPr>
            <a:r>
              <a:rPr lang="en-GB" sz="1800" dirty="0"/>
              <a:t>Multi-line pattern matches are supported.</a:t>
            </a:r>
          </a:p>
          <a:p>
            <a:pPr marL="457200" lvl="1" indent="-228600">
              <a:lnSpc>
                <a:spcPct val="90000"/>
              </a:lnSpc>
              <a:spcBef>
                <a:spcPts val="600"/>
              </a:spcBef>
              <a:buFont typeface="Arial" panose="020B0604020202020204" pitchFamily="34" charset="0"/>
              <a:buChar char="•"/>
            </a:pPr>
            <a:r>
              <a:rPr lang="en-GB" sz="1800" dirty="0"/>
              <a:t>Powerful substitution.</a:t>
            </a:r>
          </a:p>
          <a:p>
            <a:pPr marL="457200" lvl="2" indent="-228600">
              <a:lnSpc>
                <a:spcPct val="90000"/>
              </a:lnSpc>
              <a:spcBef>
                <a:spcPts val="600"/>
              </a:spcBef>
              <a:buFont typeface="Arial" panose="020B0604020202020204" pitchFamily="34" charset="0"/>
              <a:buChar char="•"/>
            </a:pPr>
            <a:r>
              <a:rPr lang="en-GB" dirty="0"/>
              <a:t>Replace a pattern using a variable-expression.</a:t>
            </a:r>
          </a:p>
          <a:p>
            <a:pPr marL="457200" lvl="1" indent="-228600">
              <a:lnSpc>
                <a:spcPct val="90000"/>
              </a:lnSpc>
              <a:spcBef>
                <a:spcPts val="600"/>
              </a:spcBef>
              <a:buFont typeface="Arial" panose="020B0604020202020204" pitchFamily="34" charset="0"/>
              <a:buChar char="•"/>
            </a:pPr>
            <a:r>
              <a:rPr lang="en-GB" sz="1800" dirty="0"/>
              <a:t>Create self-referencing patterns.</a:t>
            </a:r>
          </a:p>
          <a:p>
            <a:pPr marL="457200" lvl="2" indent="-228600">
              <a:lnSpc>
                <a:spcPct val="90000"/>
              </a:lnSpc>
              <a:spcBef>
                <a:spcPts val="600"/>
              </a:spcBef>
              <a:buFont typeface="Arial" panose="020B0604020202020204" pitchFamily="34" charset="0"/>
              <a:buChar char="•"/>
            </a:pPr>
            <a:r>
              <a:rPr lang="en-GB" dirty="0"/>
              <a:t>Match part of a pattern with result of previous sub-pattern.</a:t>
            </a:r>
          </a:p>
          <a:p>
            <a:pPr lvl="2">
              <a:lnSpc>
                <a:spcPct val="90000"/>
              </a:lnSpc>
              <a:spcBef>
                <a:spcPts val="600"/>
              </a:spcBef>
            </a:pPr>
            <a:endParaRPr lang="en-GB" dirty="0"/>
          </a:p>
          <a:p>
            <a:pPr>
              <a:lnSpc>
                <a:spcPct val="90000"/>
              </a:lnSpc>
              <a:spcBef>
                <a:spcPts val="600"/>
              </a:spcBef>
            </a:pPr>
            <a:r>
              <a:rPr lang="en-GB" sz="1800" b="1" dirty="0"/>
              <a:t>BUT - Python string methods are powerful and fast</a:t>
            </a:r>
          </a:p>
          <a:p>
            <a:pPr marL="457200" lvl="1" indent="-228600">
              <a:lnSpc>
                <a:spcPct val="90000"/>
              </a:lnSpc>
              <a:spcBef>
                <a:spcPts val="600"/>
              </a:spcBef>
              <a:buFont typeface="Arial" panose="020B0604020202020204" pitchFamily="34" charset="0"/>
              <a:buChar char="•"/>
            </a:pPr>
            <a:r>
              <a:rPr lang="en-GB" sz="1800" dirty="0"/>
              <a:t>Don't use REs when functions or methods will do.</a:t>
            </a:r>
          </a:p>
        </p:txBody>
      </p:sp>
      <p:sp>
        <p:nvSpPr>
          <p:cNvPr id="6146" name="Rectangle 2"/>
          <p:cNvSpPr>
            <a:spLocks noGrp="1" noChangeArrowheads="1"/>
          </p:cNvSpPr>
          <p:nvPr>
            <p:ph type="body" sz="quarter" idx="12"/>
          </p:nvPr>
        </p:nvSpPr>
        <p:spPr>
          <a:xfrm>
            <a:off x="1007763" y="446786"/>
            <a:ext cx="7802750" cy="678998"/>
          </a:xfrm>
        </p:spPr>
        <p:txBody>
          <a:bodyPr anchor="t">
            <a:normAutofit/>
          </a:bodyPr>
          <a:lstStyle/>
          <a:p>
            <a:pPr eaLnBrk="1" hangingPunct="1">
              <a:lnSpc>
                <a:spcPct val="90000"/>
              </a:lnSpc>
              <a:spcAft>
                <a:spcPts val="600"/>
              </a:spcAft>
            </a:pPr>
            <a:r>
              <a:rPr lang="en-GB" dirty="0"/>
              <a:t>Python regular expressions</a:t>
            </a:r>
          </a:p>
        </p:txBody>
      </p:sp>
      <p:sp>
        <p:nvSpPr>
          <p:cNvPr id="6175" name="Slide Number Placeholder 4">
            <a:extLst>
              <a:ext uri="{FF2B5EF4-FFF2-40B4-BE49-F238E27FC236}">
                <a16:creationId xmlns:a16="http://schemas.microsoft.com/office/drawing/2014/main" id="{08ED5E20-BA92-9C9B-C7D8-0302A79AF002}"/>
              </a:ext>
            </a:extLst>
          </p:cNvPr>
          <p:cNvSpPr>
            <a:spLocks noGrp="1"/>
          </p:cNvSpPr>
          <p:nvPr>
            <p:ph type="sldNum" sz="quarter" idx="4"/>
          </p:nvPr>
        </p:nvSpPr>
        <p:spPr>
          <a:xfrm>
            <a:off x="11256421" y="6511672"/>
            <a:ext cx="785483" cy="180000"/>
          </a:xfrm>
        </p:spPr>
        <p:txBody>
          <a:bodyPr anchor="b">
            <a:normAutofit/>
          </a:bodyPr>
          <a:lstStyle/>
          <a:p>
            <a:pPr>
              <a:spcAft>
                <a:spcPts val="600"/>
              </a:spcAft>
            </a:pPr>
            <a:fld id="{EF892D59-8F09-EF4B-AD6D-DA609442F868}" type="slidenum">
              <a:rPr lang="en-GB" smtClean="0"/>
              <a:pPr>
                <a:spcAft>
                  <a:spcPts val="600"/>
                </a:spcAft>
              </a:pPr>
              <a:t>4</a:t>
            </a:fld>
            <a:endParaRPr lang="en-GB"/>
          </a:p>
        </p:txBody>
      </p:sp>
      <p:pic>
        <p:nvPicPr>
          <p:cNvPr id="13" name="Picture 12" descr="A black background with green text&#10;&#10;Description automatically generated">
            <a:extLst>
              <a:ext uri="{FF2B5EF4-FFF2-40B4-BE49-F238E27FC236}">
                <a16:creationId xmlns:a16="http://schemas.microsoft.com/office/drawing/2014/main" id="{FCB9FBBD-B1D2-79F3-3F86-9BE66E713B86}"/>
              </a:ext>
            </a:extLst>
          </p:cNvPr>
          <p:cNvPicPr>
            <a:picLocks noChangeAspect="1"/>
          </p:cNvPicPr>
          <p:nvPr/>
        </p:nvPicPr>
        <p:blipFill>
          <a:blip r:embed="rId3"/>
          <a:stretch>
            <a:fillRect/>
          </a:stretch>
        </p:blipFill>
        <p:spPr>
          <a:xfrm>
            <a:off x="7508682" y="1010729"/>
            <a:ext cx="4424732" cy="4836539"/>
          </a:xfrm>
          <a:prstGeom prst="rect">
            <a:avLst/>
          </a:prstGeom>
        </p:spPr>
      </p:pic>
    </p:spTree>
    <p:extLst>
      <p:ext uri="{BB962C8B-B14F-4D97-AF65-F5344CB8AC3E}">
        <p14:creationId xmlns:p14="http://schemas.microsoft.com/office/powerpoint/2010/main" val="2837782351"/>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974672" y="328811"/>
            <a:ext cx="11517818" cy="805001"/>
          </a:xfrm>
        </p:spPr>
        <p:txBody>
          <a:bodyPr/>
          <a:lstStyle/>
          <a:p>
            <a:pPr eaLnBrk="1" hangingPunct="1"/>
            <a:r>
              <a:rPr lang="en-GB" dirty="0"/>
              <a:t>Core ERE meta-characters</a:t>
            </a:r>
          </a:p>
        </p:txBody>
      </p:sp>
      <p:sp>
        <p:nvSpPr>
          <p:cNvPr id="2" name="Content Placeholder 1">
            <a:extLst>
              <a:ext uri="{FF2B5EF4-FFF2-40B4-BE49-F238E27FC236}">
                <a16:creationId xmlns:a16="http://schemas.microsoft.com/office/drawing/2014/main" id="{F632B0A2-C38C-4E96-AE97-2A7D1D635F6B}"/>
              </a:ext>
            </a:extLst>
          </p:cNvPr>
          <p:cNvSpPr>
            <a:spLocks noGrp="1"/>
          </p:cNvSpPr>
          <p:nvPr>
            <p:ph idx="1"/>
          </p:nvPr>
        </p:nvSpPr>
        <p:spPr>
          <a:xfrm>
            <a:off x="341550" y="5606170"/>
            <a:ext cx="11516239" cy="1018572"/>
          </a:xfrm>
        </p:spPr>
        <p:txBody>
          <a:bodyPr/>
          <a:lstStyle/>
          <a:p>
            <a:r>
              <a:rPr lang="en-GB" sz="1800" b="1" dirty="0"/>
              <a:t>What would these match?</a:t>
            </a:r>
          </a:p>
          <a:p>
            <a:r>
              <a:rPr kumimoji="0" lang="en-US" altLang="en-US" sz="1600" b="0" i="0" u="none" strike="noStrike" cap="none" normalizeH="0" baseline="0" dirty="0">
                <a:ln>
                  <a:noFill/>
                </a:ln>
                <a:solidFill>
                  <a:schemeClr val="tx1"/>
                </a:solidFill>
                <a:effectLst/>
                <a:latin typeface="+mn-lt"/>
              </a:rPr>
              <a:t>“^[A-Z]{1,2}[0-9]{1,2}[A-Z]? [0-9][A-Z]{2}$”</a:t>
            </a:r>
          </a:p>
          <a:p>
            <a:r>
              <a:rPr kumimoji="0" lang="en-US" altLang="en-US" sz="1600" b="0" i="0" u="none" strike="noStrike" cap="none" normalizeH="0" baseline="0" dirty="0">
                <a:ln>
                  <a:noFill/>
                </a:ln>
                <a:solidFill>
                  <a:schemeClr val="tx1"/>
                </a:solidFill>
                <a:effectLst/>
                <a:latin typeface="+mn-lt"/>
              </a:rPr>
              <a:t>“^[A-CEGHJ-PR-TW-Z][A-CEGHJ-NPR-TW-Z] ?[0-9]{2} ?[0-9]{2} ?[0-9]{2} ?[A-DFMP ]$”</a:t>
            </a:r>
          </a:p>
          <a:p>
            <a:endParaRPr kumimoji="0" lang="en-US" altLang="en-US" sz="1600" b="0" i="0" u="none" strike="noStrike" cap="none" normalizeH="0" baseline="0" dirty="0">
              <a:ln>
                <a:noFill/>
              </a:ln>
              <a:solidFill>
                <a:schemeClr val="tx1"/>
              </a:solidFill>
              <a:effectLst/>
              <a:latin typeface="+mn-lt"/>
            </a:endParaRPr>
          </a:p>
          <a:p>
            <a:endParaRPr lang="en-GB" dirty="0"/>
          </a:p>
          <a:p>
            <a:endParaRPr lang="en-GB" dirty="0"/>
          </a:p>
        </p:txBody>
      </p:sp>
      <p:pic>
        <p:nvPicPr>
          <p:cNvPr id="3" name="Picture 6148" descr="Dark blue shattered geometric chain">
            <a:extLst>
              <a:ext uri="{FF2B5EF4-FFF2-40B4-BE49-F238E27FC236}">
                <a16:creationId xmlns:a16="http://schemas.microsoft.com/office/drawing/2014/main" id="{EA4B054D-14C9-29E7-DD21-240D00924E93}"/>
              </a:ext>
            </a:extLst>
          </p:cNvPr>
          <p:cNvPicPr>
            <a:picLocks noChangeAspect="1"/>
          </p:cNvPicPr>
          <p:nvPr/>
        </p:nvPicPr>
        <p:blipFill rotWithShape="1">
          <a:blip r:embed="rId3"/>
          <a:srcRect l="57152" r="12431"/>
          <a:stretch/>
        </p:blipFill>
        <p:spPr>
          <a:xfrm>
            <a:off x="9636000" y="0"/>
            <a:ext cx="2556000" cy="6857989"/>
          </a:xfrm>
          <a:prstGeom prst="rect">
            <a:avLst/>
          </a:prstGeom>
          <a:noFill/>
        </p:spPr>
      </p:pic>
      <p:pic>
        <p:nvPicPr>
          <p:cNvPr id="22" name="Picture 21">
            <a:extLst>
              <a:ext uri="{FF2B5EF4-FFF2-40B4-BE49-F238E27FC236}">
                <a16:creationId xmlns:a16="http://schemas.microsoft.com/office/drawing/2014/main" id="{581AE3CB-D4A2-CC24-CA73-21A85A9F67A6}"/>
              </a:ext>
            </a:extLst>
          </p:cNvPr>
          <p:cNvPicPr>
            <a:picLocks noChangeAspect="1"/>
          </p:cNvPicPr>
          <p:nvPr/>
        </p:nvPicPr>
        <p:blipFill>
          <a:blip r:embed="rId4"/>
          <a:stretch>
            <a:fillRect/>
          </a:stretch>
        </p:blipFill>
        <p:spPr>
          <a:xfrm>
            <a:off x="341550" y="1367059"/>
            <a:ext cx="9177802" cy="3902710"/>
          </a:xfrm>
          <a:prstGeom prst="rect">
            <a:avLst/>
          </a:prstGeom>
        </p:spPr>
      </p:pic>
      <p:sp>
        <p:nvSpPr>
          <p:cNvPr id="4" name="Slide Number Placeholder 3">
            <a:extLst>
              <a:ext uri="{FF2B5EF4-FFF2-40B4-BE49-F238E27FC236}">
                <a16:creationId xmlns:a16="http://schemas.microsoft.com/office/drawing/2014/main" id="{29FA3F16-B8EF-3C2A-7CA8-E0C49CAAEB2A}"/>
              </a:ext>
            </a:extLst>
          </p:cNvPr>
          <p:cNvSpPr>
            <a:spLocks noGrp="1"/>
          </p:cNvSpPr>
          <p:nvPr>
            <p:ph type="sldNum" sz="quarter" idx="4"/>
          </p:nvPr>
        </p:nvSpPr>
        <p:spPr/>
        <p:txBody>
          <a:bodyPr/>
          <a:lstStyle/>
          <a:p>
            <a:fld id="{EF892D59-8F09-EF4B-AD6D-DA609442F868}" type="slidenum">
              <a:rPr lang="en-GB" smtClean="0"/>
              <a:pPr/>
              <a:t>5</a:t>
            </a:fld>
            <a:endParaRPr lang="en-GB" dirty="0"/>
          </a:p>
        </p:txBody>
      </p:sp>
    </p:spTree>
    <p:extLst>
      <p:ext uri="{BB962C8B-B14F-4D97-AF65-F5344CB8AC3E}">
        <p14:creationId xmlns:p14="http://schemas.microsoft.com/office/powerpoint/2010/main" val="3959378160"/>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974672" y="326399"/>
            <a:ext cx="11517818" cy="805001"/>
          </a:xfrm>
        </p:spPr>
        <p:txBody>
          <a:bodyPr/>
          <a:lstStyle/>
          <a:p>
            <a:pPr eaLnBrk="1" hangingPunct="1"/>
            <a:r>
              <a:rPr lang="en-GB" dirty="0"/>
              <a:t>Core ERE meta-characters cont..</a:t>
            </a:r>
          </a:p>
        </p:txBody>
      </p:sp>
      <p:sp>
        <p:nvSpPr>
          <p:cNvPr id="2" name="Content Placeholder 1">
            <a:extLst>
              <a:ext uri="{FF2B5EF4-FFF2-40B4-BE49-F238E27FC236}">
                <a16:creationId xmlns:a16="http://schemas.microsoft.com/office/drawing/2014/main" id="{F632B0A2-C38C-4E96-AE97-2A7D1D635F6B}"/>
              </a:ext>
            </a:extLst>
          </p:cNvPr>
          <p:cNvSpPr>
            <a:spLocks noGrp="1"/>
          </p:cNvSpPr>
          <p:nvPr>
            <p:ph idx="1"/>
          </p:nvPr>
        </p:nvSpPr>
        <p:spPr>
          <a:xfrm>
            <a:off x="341550" y="6014720"/>
            <a:ext cx="11516239" cy="683722"/>
          </a:xfrm>
        </p:spPr>
        <p:txBody>
          <a:bodyPr/>
          <a:lstStyle/>
          <a:p>
            <a:r>
              <a:rPr lang="en-GB" sz="1800" b="1" dirty="0"/>
              <a:t>What would these match?</a:t>
            </a:r>
          </a:p>
          <a:p>
            <a:r>
              <a:rPr kumimoji="0" lang="en-US" altLang="en-US" sz="1600" b="0" i="0" u="none" strike="noStrike" cap="none" normalizeH="0" baseline="0" dirty="0">
                <a:ln>
                  <a:noFill/>
                </a:ln>
                <a:solidFill>
                  <a:schemeClr val="tx1"/>
                </a:solidFill>
                <a:effectLst/>
                <a:latin typeface="+mn-lt"/>
              </a:rPr>
              <a:t>“^(.)(.)(.)\3\2\1$”     and     </a:t>
            </a:r>
            <a:r>
              <a:rPr kumimoji="0" lang="en-US" altLang="en-US" sz="1600" b="0" i="0" u="none" strike="noStrike" cap="none" normalizeH="0" baseline="0" dirty="0">
                <a:ln>
                  <a:noFill/>
                </a:ln>
                <a:effectLst/>
                <a:latin typeface="Droid Sans Mono"/>
              </a:rPr>
              <a:t>“^([0-9]{1,3})\.([0-9]{1,3})\.([0-9]{1,3})\.([0-9]{1,3})$”</a:t>
            </a:r>
            <a:r>
              <a:rPr kumimoji="0" lang="en-US" altLang="en-US" sz="1600" b="0" i="0" u="none" strike="noStrike" cap="none" normalizeH="0" baseline="0" dirty="0">
                <a:ln>
                  <a:noFill/>
                </a:ln>
                <a:solidFill>
                  <a:schemeClr val="tx1"/>
                </a:solidFill>
                <a:effectLst/>
              </a:rPr>
              <a:t> </a:t>
            </a:r>
            <a:endParaRPr kumimoji="0" lang="en-US" altLang="en-US" sz="1600" b="0" i="0" u="none" strike="noStrike" cap="none" normalizeH="0" baseline="0" dirty="0">
              <a:ln>
                <a:noFill/>
              </a:ln>
              <a:solidFill>
                <a:schemeClr val="tx1"/>
              </a:solidFill>
              <a:effectLst/>
              <a:latin typeface="Arial" panose="020B0604020202020204" pitchFamily="34" charset="0"/>
            </a:endParaRPr>
          </a:p>
          <a:p>
            <a:endParaRPr lang="en-GB" dirty="0"/>
          </a:p>
        </p:txBody>
      </p:sp>
      <p:pic>
        <p:nvPicPr>
          <p:cNvPr id="3" name="Picture 6148" descr="Dark blue shattered geometric chain">
            <a:extLst>
              <a:ext uri="{FF2B5EF4-FFF2-40B4-BE49-F238E27FC236}">
                <a16:creationId xmlns:a16="http://schemas.microsoft.com/office/drawing/2014/main" id="{A3B4EE5F-3DC0-4037-766A-E901DAA8D0BC}"/>
              </a:ext>
            </a:extLst>
          </p:cNvPr>
          <p:cNvPicPr>
            <a:picLocks noChangeAspect="1"/>
          </p:cNvPicPr>
          <p:nvPr/>
        </p:nvPicPr>
        <p:blipFill rotWithShape="1">
          <a:blip r:embed="rId3"/>
          <a:srcRect l="57152" r="12431"/>
          <a:stretch/>
        </p:blipFill>
        <p:spPr>
          <a:xfrm>
            <a:off x="9636000" y="0"/>
            <a:ext cx="2556000" cy="6857989"/>
          </a:xfrm>
          <a:prstGeom prst="rect">
            <a:avLst/>
          </a:prstGeom>
          <a:noFill/>
        </p:spPr>
      </p:pic>
      <p:pic>
        <p:nvPicPr>
          <p:cNvPr id="36" name="Picture 35">
            <a:extLst>
              <a:ext uri="{FF2B5EF4-FFF2-40B4-BE49-F238E27FC236}">
                <a16:creationId xmlns:a16="http://schemas.microsoft.com/office/drawing/2014/main" id="{9C997F4D-691D-3E29-A55E-E7B3B1800C32}"/>
              </a:ext>
            </a:extLst>
          </p:cNvPr>
          <p:cNvPicPr>
            <a:picLocks noChangeAspect="1"/>
          </p:cNvPicPr>
          <p:nvPr/>
        </p:nvPicPr>
        <p:blipFill>
          <a:blip r:embed="rId4"/>
          <a:stretch>
            <a:fillRect/>
          </a:stretch>
        </p:blipFill>
        <p:spPr>
          <a:xfrm>
            <a:off x="390268" y="1182052"/>
            <a:ext cx="9245732" cy="4579481"/>
          </a:xfrm>
          <a:prstGeom prst="rect">
            <a:avLst/>
          </a:prstGeom>
        </p:spPr>
      </p:pic>
      <p:sp>
        <p:nvSpPr>
          <p:cNvPr id="4" name="Slide Number Placeholder 3">
            <a:extLst>
              <a:ext uri="{FF2B5EF4-FFF2-40B4-BE49-F238E27FC236}">
                <a16:creationId xmlns:a16="http://schemas.microsoft.com/office/drawing/2014/main" id="{8ADB4F51-9078-EBAD-8CD0-DED2FCDB7361}"/>
              </a:ext>
            </a:extLst>
          </p:cNvPr>
          <p:cNvSpPr>
            <a:spLocks noGrp="1"/>
          </p:cNvSpPr>
          <p:nvPr>
            <p:ph type="sldNum" sz="quarter" idx="4"/>
          </p:nvPr>
        </p:nvSpPr>
        <p:spPr/>
        <p:txBody>
          <a:bodyPr/>
          <a:lstStyle/>
          <a:p>
            <a:fld id="{EF892D59-8F09-EF4B-AD6D-DA609442F868}" type="slidenum">
              <a:rPr lang="en-GB" smtClean="0"/>
              <a:pPr/>
              <a:t>6</a:t>
            </a:fld>
            <a:endParaRPr lang="en-GB" dirty="0"/>
          </a:p>
        </p:txBody>
      </p:sp>
    </p:spTree>
    <p:extLst>
      <p:ext uri="{BB962C8B-B14F-4D97-AF65-F5344CB8AC3E}">
        <p14:creationId xmlns:p14="http://schemas.microsoft.com/office/powerpoint/2010/main" val="1073842187"/>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996188" y="340395"/>
            <a:ext cx="11517818" cy="805001"/>
          </a:xfrm>
        </p:spPr>
        <p:txBody>
          <a:bodyPr/>
          <a:lstStyle/>
          <a:p>
            <a:pPr eaLnBrk="1" hangingPunct="1"/>
            <a:r>
              <a:rPr lang="en-GB" dirty="0"/>
              <a:t>Regular expression objects</a:t>
            </a:r>
          </a:p>
        </p:txBody>
      </p:sp>
      <p:sp>
        <p:nvSpPr>
          <p:cNvPr id="8195" name="Rectangle 3"/>
          <p:cNvSpPr>
            <a:spLocks noGrp="1" noChangeArrowheads="1"/>
          </p:cNvSpPr>
          <p:nvPr>
            <p:ph idx="1"/>
          </p:nvPr>
        </p:nvSpPr>
        <p:spPr>
          <a:xfrm>
            <a:off x="599455" y="968121"/>
            <a:ext cx="11516239" cy="4955354"/>
          </a:xfrm>
        </p:spPr>
        <p:txBody>
          <a:bodyPr/>
          <a:lstStyle/>
          <a:p>
            <a:pPr>
              <a:spcBef>
                <a:spcPts val="600"/>
              </a:spcBef>
            </a:pPr>
            <a:r>
              <a:rPr lang="en-GB" sz="1800" b="1" dirty="0"/>
              <a:t>Must import re module:</a:t>
            </a:r>
          </a:p>
          <a:p>
            <a:pPr marL="457200" indent="-230400">
              <a:spcBef>
                <a:spcPts val="600"/>
              </a:spcBef>
              <a:buFont typeface="Arial" panose="020B0604020202020204" pitchFamily="34" charset="0"/>
              <a:buChar char="•"/>
            </a:pPr>
            <a:r>
              <a:rPr lang="en-GB" sz="1800" dirty="0">
                <a:latin typeface="+mn-lt"/>
                <a:cs typeface="Courier New" panose="02070309020205020404" pitchFamily="49" charset="0"/>
              </a:rPr>
              <a:t>Can pre-compile the </a:t>
            </a:r>
            <a:r>
              <a:rPr lang="en-GB" sz="1800" dirty="0">
                <a:latin typeface="+mn-lt"/>
              </a:rPr>
              <a:t>RE for efficiency and returns an RE object.</a:t>
            </a:r>
          </a:p>
          <a:p>
            <a:pPr>
              <a:spcBef>
                <a:spcPts val="600"/>
              </a:spcBef>
            </a:pPr>
            <a:r>
              <a:rPr lang="en-GB" sz="1800" b="1" dirty="0"/>
              <a:t>We can search or match:</a:t>
            </a:r>
          </a:p>
          <a:p>
            <a:pPr marL="447675" lvl="1" indent="-220663">
              <a:spcBef>
                <a:spcPts val="600"/>
              </a:spcBef>
              <a:buFont typeface="Arial" panose="020B0604020202020204" pitchFamily="34" charset="0"/>
              <a:buChar char="•"/>
            </a:pPr>
            <a:r>
              <a:rPr lang="en-GB" sz="1800" dirty="0">
                <a:latin typeface="Courier New" panose="02070309020205020404" pitchFamily="49" charset="0"/>
                <a:cs typeface="Courier New" panose="02070309020205020404" pitchFamily="49" charset="0"/>
              </a:rPr>
              <a:t>search()		</a:t>
            </a:r>
            <a:r>
              <a:rPr lang="en-GB" sz="1800" dirty="0"/>
              <a:t>searches for a pattern  anywhere in a string.</a:t>
            </a:r>
          </a:p>
          <a:p>
            <a:pPr marL="447675" lvl="1" indent="-220663">
              <a:spcBef>
                <a:spcPts val="600"/>
              </a:spcBef>
              <a:buFont typeface="Arial" panose="020B0604020202020204" pitchFamily="34" charset="0"/>
              <a:buChar char="•"/>
            </a:pPr>
            <a:r>
              <a:rPr lang="en-GB" sz="1800" dirty="0">
                <a:latin typeface="Courier New" panose="02070309020205020404" pitchFamily="49" charset="0"/>
                <a:cs typeface="Courier New" panose="02070309020205020404" pitchFamily="49" charset="0"/>
              </a:rPr>
              <a:t>match()		</a:t>
            </a:r>
            <a:r>
              <a:rPr lang="en-GB" sz="1800" dirty="0"/>
              <a:t>matches from the start of the string.</a:t>
            </a:r>
          </a:p>
          <a:p>
            <a:pPr marL="447675" lvl="1" indent="-220663">
              <a:spcBef>
                <a:spcPts val="600"/>
              </a:spcBef>
              <a:buFont typeface="Arial" panose="020B0604020202020204" pitchFamily="34" charset="0"/>
              <a:buChar char="•"/>
            </a:pPr>
            <a:r>
              <a:rPr lang="en-GB" sz="1800" dirty="0" err="1">
                <a:latin typeface="Courier New" panose="02070309020205020404" pitchFamily="49" charset="0"/>
                <a:cs typeface="Courier New" panose="02070309020205020404" pitchFamily="49" charset="0"/>
              </a:rPr>
              <a:t>fullmatch</a:t>
            </a:r>
            <a:r>
              <a:rPr lang="en-GB" sz="1800" dirty="0">
                <a:latin typeface="Courier New" panose="02070309020205020404" pitchFamily="49" charset="0"/>
                <a:cs typeface="Courier New" panose="02070309020205020404" pitchFamily="49" charset="0"/>
              </a:rPr>
              <a:t>()</a:t>
            </a:r>
            <a:r>
              <a:rPr lang="en-GB" sz="1800" dirty="0"/>
              <a:t> 	matches from the start to the end of the string (3.4).</a:t>
            </a:r>
          </a:p>
          <a:p>
            <a:pPr marL="447675" lvl="1" indent="-220663">
              <a:spcBef>
                <a:spcPts val="600"/>
              </a:spcBef>
              <a:buFont typeface="Arial" panose="020B0604020202020204" pitchFamily="34" charset="0"/>
              <a:buChar char="•"/>
            </a:pPr>
            <a:r>
              <a:rPr lang="en-GB" sz="1800" dirty="0"/>
              <a:t>On failure raises a </a:t>
            </a:r>
            <a:r>
              <a:rPr lang="en-GB" sz="1800" dirty="0" err="1">
                <a:latin typeface="Courier New"/>
                <a:cs typeface="Courier New"/>
              </a:rPr>
              <a:t>re.error</a:t>
            </a:r>
            <a:r>
              <a:rPr lang="en-GB" sz="1800" dirty="0"/>
              <a:t> exception</a:t>
            </a:r>
          </a:p>
          <a:p>
            <a:pPr>
              <a:spcBef>
                <a:spcPts val="600"/>
              </a:spcBef>
            </a:pPr>
            <a:r>
              <a:rPr lang="en-GB" sz="1800" b="1" dirty="0"/>
              <a:t>Returns a </a:t>
            </a:r>
            <a:r>
              <a:rPr lang="en-GB" sz="1800" b="1" dirty="0" err="1"/>
              <a:t>MatchObject</a:t>
            </a:r>
            <a:r>
              <a:rPr lang="en-GB" sz="1800" b="1" dirty="0"/>
              <a:t> or None (False):</a:t>
            </a:r>
          </a:p>
        </p:txBody>
      </p:sp>
      <p:sp>
        <p:nvSpPr>
          <p:cNvPr id="8196" name="Text Box 4"/>
          <p:cNvSpPr txBox="1">
            <a:spLocks noChangeArrowheads="1"/>
          </p:cNvSpPr>
          <p:nvPr/>
        </p:nvSpPr>
        <p:spPr bwMode="auto">
          <a:xfrm>
            <a:off x="778971" y="4473744"/>
            <a:ext cx="7726363" cy="2032000"/>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defTabSz="739775">
              <a:defRPr sz="1000">
                <a:solidFill>
                  <a:schemeClr val="tx1"/>
                </a:solidFill>
                <a:latin typeface="Arial" charset="0"/>
              </a:defRPr>
            </a:lvl1pPr>
            <a:lvl2pPr marL="742950" indent="-285750" defTabSz="739775">
              <a:defRPr sz="1000">
                <a:solidFill>
                  <a:schemeClr val="tx1"/>
                </a:solidFill>
                <a:latin typeface="Arial" charset="0"/>
              </a:defRPr>
            </a:lvl2pPr>
            <a:lvl3pPr marL="1143000" indent="-228600" defTabSz="739775">
              <a:defRPr sz="1000">
                <a:solidFill>
                  <a:schemeClr val="tx1"/>
                </a:solidFill>
                <a:latin typeface="Arial" charset="0"/>
              </a:defRPr>
            </a:lvl3pPr>
            <a:lvl4pPr marL="1600200" indent="-228600" defTabSz="739775">
              <a:defRPr sz="1000">
                <a:solidFill>
                  <a:schemeClr val="tx1"/>
                </a:solidFill>
                <a:latin typeface="Arial" charset="0"/>
              </a:defRPr>
            </a:lvl4pPr>
            <a:lvl5pPr marL="2057400" indent="-228600" defTabSz="739775">
              <a:defRPr sz="1000">
                <a:solidFill>
                  <a:schemeClr val="tx1"/>
                </a:solidFill>
                <a:latin typeface="Arial" charset="0"/>
              </a:defRPr>
            </a:lvl5pPr>
            <a:lvl6pPr marL="2514600" indent="-228600" defTabSz="739775" eaLnBrk="0" fontAlgn="base" hangingPunct="0">
              <a:spcBef>
                <a:spcPct val="50000"/>
              </a:spcBef>
              <a:spcAft>
                <a:spcPct val="0"/>
              </a:spcAft>
              <a:defRPr sz="1000">
                <a:solidFill>
                  <a:schemeClr val="tx1"/>
                </a:solidFill>
                <a:latin typeface="Arial" charset="0"/>
              </a:defRPr>
            </a:lvl6pPr>
            <a:lvl7pPr marL="2971800" indent="-228600" defTabSz="739775" eaLnBrk="0" fontAlgn="base" hangingPunct="0">
              <a:spcBef>
                <a:spcPct val="50000"/>
              </a:spcBef>
              <a:spcAft>
                <a:spcPct val="0"/>
              </a:spcAft>
              <a:defRPr sz="1000">
                <a:solidFill>
                  <a:schemeClr val="tx1"/>
                </a:solidFill>
                <a:latin typeface="Arial" charset="0"/>
              </a:defRPr>
            </a:lvl7pPr>
            <a:lvl8pPr marL="3429000" indent="-228600" defTabSz="739775" eaLnBrk="0" fontAlgn="base" hangingPunct="0">
              <a:spcBef>
                <a:spcPct val="50000"/>
              </a:spcBef>
              <a:spcAft>
                <a:spcPct val="0"/>
              </a:spcAft>
              <a:defRPr sz="1000">
                <a:solidFill>
                  <a:schemeClr val="tx1"/>
                </a:solidFill>
                <a:latin typeface="Arial" charset="0"/>
              </a:defRPr>
            </a:lvl8pPr>
            <a:lvl9pPr marL="3886200" indent="-228600" defTabSz="739775"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cs typeface="Courier New" panose="02070309020205020404" pitchFamily="49" charset="0"/>
              </a:rPr>
              <a:t>testy = 'The quick brown fox jumps over the lazy dog'</a:t>
            </a:r>
          </a:p>
          <a:p>
            <a:pPr>
              <a:spcBef>
                <a:spcPct val="0"/>
              </a:spcBef>
            </a:pPr>
            <a:endParaRPr lang="en-GB" sz="1800" dirty="0">
              <a:latin typeface="Courier New" panose="02070309020205020404" pitchFamily="49" charset="0"/>
              <a:cs typeface="Courier New" panose="02070309020205020404" pitchFamily="49" charset="0"/>
            </a:endParaRPr>
          </a:p>
          <a:p>
            <a:pPr>
              <a:spcBef>
                <a:spcPct val="0"/>
              </a:spcBef>
            </a:pPr>
            <a:r>
              <a:rPr lang="en-GB" sz="1800" dirty="0">
                <a:latin typeface="Courier New" panose="02070309020205020404" pitchFamily="49" charset="0"/>
                <a:cs typeface="Courier New" panose="02070309020205020404" pitchFamily="49" charset="0"/>
              </a:rPr>
              <a:t>m = </a:t>
            </a:r>
            <a:r>
              <a:rPr lang="en-GB" sz="1800" b="1" dirty="0" err="1">
                <a:latin typeface="Courier New" panose="02070309020205020404" pitchFamily="49" charset="0"/>
                <a:cs typeface="Courier New" panose="02070309020205020404" pitchFamily="49" charset="0"/>
              </a:rPr>
              <a:t>re.search</a:t>
            </a:r>
            <a:r>
              <a:rPr lang="en-GB" sz="1800" dirty="0">
                <a:latin typeface="Courier New" panose="02070309020205020404" pitchFamily="49" charset="0"/>
                <a:cs typeface="Courier New" panose="02070309020205020404" pitchFamily="49" charset="0"/>
              </a:rPr>
              <a:t>(r"(</a:t>
            </a:r>
            <a:r>
              <a:rPr lang="en-GB" sz="1800" dirty="0" err="1">
                <a:latin typeface="Courier New" panose="02070309020205020404" pitchFamily="49" charset="0"/>
                <a:cs typeface="Courier New" panose="02070309020205020404" pitchFamily="49" charset="0"/>
              </a:rPr>
              <a:t>quick|slow</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fox|camel</a:t>
            </a:r>
            <a:r>
              <a:rPr lang="en-GB" sz="1800" dirty="0">
                <a:latin typeface="Courier New" panose="02070309020205020404" pitchFamily="49" charset="0"/>
                <a:cs typeface="Courier New" panose="02070309020205020404" pitchFamily="49" charset="0"/>
              </a:rPr>
              <a:t>)", testy)</a:t>
            </a:r>
          </a:p>
          <a:p>
            <a:pPr>
              <a:spcBef>
                <a:spcPct val="0"/>
              </a:spcBef>
            </a:pPr>
            <a:r>
              <a:rPr lang="en-GB" sz="1800" dirty="0">
                <a:latin typeface="Courier New" panose="02070309020205020404" pitchFamily="49" charset="0"/>
                <a:cs typeface="Courier New" panose="02070309020205020404" pitchFamily="49" charset="0"/>
              </a:rPr>
              <a:t>if m:</a:t>
            </a:r>
          </a:p>
          <a:p>
            <a:pPr>
              <a:spcBef>
                <a:spcPct val="0"/>
              </a:spcBef>
            </a:pPr>
            <a:r>
              <a:rPr lang="en-GB" sz="1800" dirty="0">
                <a:latin typeface="Courier New" panose="02070309020205020404" pitchFamily="49" charset="0"/>
                <a:cs typeface="Courier New" panose="02070309020205020404" pitchFamily="49" charset="0"/>
              </a:rPr>
              <a:t>    print('Matched', </a:t>
            </a:r>
            <a:r>
              <a:rPr lang="en-GB" sz="1800" dirty="0" err="1">
                <a:latin typeface="Courier New" panose="02070309020205020404" pitchFamily="49" charset="0"/>
                <a:cs typeface="Courier New" panose="02070309020205020404" pitchFamily="49" charset="0"/>
              </a:rPr>
              <a:t>m.groups</a:t>
            </a:r>
            <a:r>
              <a:rPr lang="en-GB" sz="1800" dirty="0">
                <a:latin typeface="Courier New" panose="02070309020205020404" pitchFamily="49" charset="0"/>
                <a:cs typeface="Courier New" panose="02070309020205020404" pitchFamily="49" charset="0"/>
              </a:rPr>
              <a:t>())</a:t>
            </a:r>
          </a:p>
          <a:p>
            <a:pPr>
              <a:spcBef>
                <a:spcPct val="0"/>
              </a:spcBef>
            </a:pPr>
            <a:r>
              <a:rPr lang="en-GB" sz="1800" dirty="0">
                <a:latin typeface="Courier New" panose="02070309020205020404" pitchFamily="49" charset="0"/>
                <a:cs typeface="Courier New" panose="02070309020205020404" pitchFamily="49" charset="0"/>
              </a:rPr>
              <a:t>    print(</a:t>
            </a:r>
            <a:r>
              <a:rPr lang="en-GB" sz="1800" b="1" dirty="0">
                <a:latin typeface="Courier New" panose="02070309020205020404" pitchFamily="49" charset="0"/>
                <a:cs typeface="Courier New" panose="02070309020205020404" pitchFamily="49" charset="0"/>
              </a:rPr>
              <a:t>'Starting a</a:t>
            </a:r>
            <a:r>
              <a:rPr lang="en-GB" sz="1800" dirty="0">
                <a:latin typeface="Courier New" panose="02070309020205020404" pitchFamily="49" charset="0"/>
                <a:cs typeface="Courier New" panose="02070309020205020404" pitchFamily="49" charset="0"/>
              </a:rPr>
              <a:t>t', </a:t>
            </a:r>
            <a:r>
              <a:rPr lang="en-GB" sz="1800" dirty="0" err="1">
                <a:latin typeface="Courier New" panose="02070309020205020404" pitchFamily="49" charset="0"/>
                <a:cs typeface="Courier New" panose="02070309020205020404" pitchFamily="49" charset="0"/>
              </a:rPr>
              <a:t>m.start</a:t>
            </a:r>
            <a:r>
              <a:rPr lang="en-GB" sz="1800" dirty="0">
                <a:latin typeface="Courier New" panose="02070309020205020404" pitchFamily="49" charset="0"/>
                <a:cs typeface="Courier New" panose="02070309020205020404" pitchFamily="49" charset="0"/>
              </a:rPr>
              <a:t>())</a:t>
            </a:r>
          </a:p>
          <a:p>
            <a:pPr>
              <a:spcBef>
                <a:spcPct val="0"/>
              </a:spcBef>
            </a:pPr>
            <a:r>
              <a:rPr lang="en-GB" sz="1800" dirty="0">
                <a:latin typeface="Courier New" panose="02070309020205020404" pitchFamily="49" charset="0"/>
                <a:cs typeface="Courier New" panose="02070309020205020404" pitchFamily="49" charset="0"/>
              </a:rPr>
              <a:t>    print('Ending at', </a:t>
            </a:r>
            <a:r>
              <a:rPr lang="en-GB" sz="1800" dirty="0" err="1">
                <a:latin typeface="Courier New" panose="02070309020205020404" pitchFamily="49" charset="0"/>
                <a:cs typeface="Courier New" panose="02070309020205020404" pitchFamily="49" charset="0"/>
              </a:rPr>
              <a:t>m.end</a:t>
            </a:r>
            <a:r>
              <a:rPr lang="en-GB" sz="1800" dirty="0">
                <a:latin typeface="Courier New" panose="02070309020205020404" pitchFamily="49" charset="0"/>
                <a:cs typeface="Courier New" panose="02070309020205020404" pitchFamily="49" charset="0"/>
              </a:rPr>
              <a:t>())</a:t>
            </a:r>
          </a:p>
        </p:txBody>
      </p:sp>
      <p:sp>
        <p:nvSpPr>
          <p:cNvPr id="8197" name="TextBox 4"/>
          <p:cNvSpPr txBox="1">
            <a:spLocks noChangeArrowheads="1"/>
          </p:cNvSpPr>
          <p:nvPr/>
        </p:nvSpPr>
        <p:spPr bwMode="auto">
          <a:xfrm>
            <a:off x="6096000" y="5720616"/>
            <a:ext cx="3513138" cy="923925"/>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cs typeface="Courier New" panose="02070309020205020404" pitchFamily="49" charset="0"/>
              </a:rPr>
              <a:t>Matched ('quick', 'fox')</a:t>
            </a:r>
          </a:p>
          <a:p>
            <a:pPr>
              <a:spcBef>
                <a:spcPct val="0"/>
              </a:spcBef>
            </a:pPr>
            <a:r>
              <a:rPr lang="en-GB" sz="1800" dirty="0">
                <a:latin typeface="Courier New" panose="02070309020205020404" pitchFamily="49" charset="0"/>
                <a:cs typeface="Courier New" panose="02070309020205020404" pitchFamily="49" charset="0"/>
              </a:rPr>
              <a:t>Starting at 4</a:t>
            </a:r>
          </a:p>
          <a:p>
            <a:pPr>
              <a:spcBef>
                <a:spcPct val="0"/>
              </a:spcBef>
            </a:pPr>
            <a:r>
              <a:rPr lang="en-GB" sz="1800" dirty="0">
                <a:latin typeface="Courier New" panose="02070309020205020404" pitchFamily="49" charset="0"/>
                <a:cs typeface="Courier New" panose="02070309020205020404" pitchFamily="49" charset="0"/>
              </a:rPr>
              <a:t>Ending at 19</a:t>
            </a:r>
          </a:p>
        </p:txBody>
      </p:sp>
      <p:sp>
        <p:nvSpPr>
          <p:cNvPr id="2" name="Slide Number Placeholder 1">
            <a:extLst>
              <a:ext uri="{FF2B5EF4-FFF2-40B4-BE49-F238E27FC236}">
                <a16:creationId xmlns:a16="http://schemas.microsoft.com/office/drawing/2014/main" id="{E6FE30E0-F084-7DF8-91FF-F39EA9807679}"/>
              </a:ext>
            </a:extLst>
          </p:cNvPr>
          <p:cNvSpPr>
            <a:spLocks noGrp="1"/>
          </p:cNvSpPr>
          <p:nvPr>
            <p:ph type="sldNum" sz="quarter" idx="4"/>
          </p:nvPr>
        </p:nvSpPr>
        <p:spPr/>
        <p:txBody>
          <a:bodyPr/>
          <a:lstStyle/>
          <a:p>
            <a:fld id="{EF892D59-8F09-EF4B-AD6D-DA609442F868}" type="slidenum">
              <a:rPr lang="en-GB" smtClean="0"/>
              <a:pPr/>
              <a:t>7</a:t>
            </a:fld>
            <a:endParaRPr lang="en-GB" dirty="0"/>
          </a:p>
        </p:txBody>
      </p:sp>
    </p:spTree>
    <p:extLst>
      <p:ext uri="{BB962C8B-B14F-4D97-AF65-F5344CB8AC3E}">
        <p14:creationId xmlns:p14="http://schemas.microsoft.com/office/powerpoint/2010/main" val="35265454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931785" y="355269"/>
            <a:ext cx="11517818" cy="805001"/>
          </a:xfrm>
        </p:spPr>
        <p:txBody>
          <a:bodyPr/>
          <a:lstStyle/>
          <a:p>
            <a:pPr eaLnBrk="1" hangingPunct="1"/>
            <a:r>
              <a:rPr lang="en-GB" dirty="0"/>
              <a:t>Regular expression substitution</a:t>
            </a:r>
          </a:p>
        </p:txBody>
      </p:sp>
      <p:sp>
        <p:nvSpPr>
          <p:cNvPr id="9219" name="Rectangle 3"/>
          <p:cNvSpPr>
            <a:spLocks noGrp="1" noChangeArrowheads="1"/>
          </p:cNvSpPr>
          <p:nvPr>
            <p:ph idx="1"/>
          </p:nvPr>
        </p:nvSpPr>
        <p:spPr/>
        <p:txBody>
          <a:bodyPr/>
          <a:lstStyle/>
          <a:p>
            <a:r>
              <a:rPr lang="en-GB" b="1" dirty="0"/>
              <a:t>The sub function returns the modified string:</a:t>
            </a:r>
          </a:p>
          <a:p>
            <a:endParaRPr lang="en-GB" sz="800" b="0" dirty="0"/>
          </a:p>
          <a:p>
            <a:pPr lvl="2"/>
            <a:endParaRPr lang="en-GB" dirty="0"/>
          </a:p>
          <a:p>
            <a:r>
              <a:rPr lang="en-GB" b="1" dirty="0"/>
              <a:t>The </a:t>
            </a:r>
            <a:r>
              <a:rPr lang="en-GB" b="1" dirty="0" err="1"/>
              <a:t>subn</a:t>
            </a:r>
            <a:r>
              <a:rPr lang="en-GB" b="1" dirty="0"/>
              <a:t> functions returns a tuple of (modified</a:t>
            </a:r>
            <a:r>
              <a:rPr lang="en-GB" b="1" i="1" dirty="0"/>
              <a:t> string</a:t>
            </a:r>
            <a:r>
              <a:rPr lang="en-GB" b="1" dirty="0"/>
              <a:t>, </a:t>
            </a:r>
            <a:r>
              <a:rPr lang="en-GB" b="1" i="1" dirty="0"/>
              <a:t>number of changes</a:t>
            </a:r>
            <a:r>
              <a:rPr lang="en-GB" b="1" dirty="0"/>
              <a:t>):</a:t>
            </a:r>
          </a:p>
          <a:p>
            <a:endParaRPr lang="en-GB" sz="800" dirty="0"/>
          </a:p>
          <a:p>
            <a:pPr lvl="2"/>
            <a:endParaRPr lang="en-GB" b="1" dirty="0"/>
          </a:p>
          <a:p>
            <a:r>
              <a:rPr lang="en-GB" b="1" dirty="0"/>
              <a:t>The optional count argument determines the occurrence to modify:</a:t>
            </a:r>
          </a:p>
          <a:p>
            <a:pPr marL="538163" indent="-271463">
              <a:buFont typeface="Arial" panose="020B0604020202020204" pitchFamily="34" charset="0"/>
              <a:buChar char="•"/>
            </a:pPr>
            <a:r>
              <a:rPr lang="en-GB" sz="1800" dirty="0"/>
              <a:t>Default is to replace </a:t>
            </a:r>
            <a:r>
              <a:rPr lang="en-GB" sz="1800" i="1" dirty="0"/>
              <a:t>all</a:t>
            </a:r>
            <a:r>
              <a:rPr lang="en-GB" sz="1800" dirty="0"/>
              <a:t> occurrences.</a:t>
            </a:r>
          </a:p>
          <a:p>
            <a:pPr lvl="1"/>
            <a:endParaRPr lang="en-GB" dirty="0"/>
          </a:p>
          <a:p>
            <a:pPr lvl="1"/>
            <a:endParaRPr lang="en-GB" dirty="0"/>
          </a:p>
          <a:p>
            <a:pPr lvl="1"/>
            <a:endParaRPr lang="en-GB" dirty="0"/>
          </a:p>
          <a:p>
            <a:pPr lvl="1">
              <a:buFontTx/>
              <a:buNone/>
            </a:pPr>
            <a:endParaRPr lang="en-GB" dirty="0"/>
          </a:p>
          <a:p>
            <a:pPr lvl="1">
              <a:buFontTx/>
              <a:buNone/>
            </a:pPr>
            <a:endParaRPr lang="en-GB" dirty="0"/>
          </a:p>
        </p:txBody>
      </p:sp>
      <p:sp>
        <p:nvSpPr>
          <p:cNvPr id="9220" name="Text Box 4"/>
          <p:cNvSpPr txBox="1">
            <a:spLocks noChangeArrowheads="1"/>
          </p:cNvSpPr>
          <p:nvPr/>
        </p:nvSpPr>
        <p:spPr bwMode="auto">
          <a:xfrm>
            <a:off x="931785" y="4164298"/>
            <a:ext cx="6780212" cy="2308324"/>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defTabSz="739775">
              <a:defRPr sz="1000">
                <a:solidFill>
                  <a:schemeClr val="tx1"/>
                </a:solidFill>
                <a:latin typeface="Arial" charset="0"/>
              </a:defRPr>
            </a:lvl1pPr>
            <a:lvl2pPr marL="742950" indent="-285750" defTabSz="739775">
              <a:defRPr sz="1000">
                <a:solidFill>
                  <a:schemeClr val="tx1"/>
                </a:solidFill>
                <a:latin typeface="Arial" charset="0"/>
              </a:defRPr>
            </a:lvl2pPr>
            <a:lvl3pPr marL="1143000" indent="-228600" defTabSz="739775">
              <a:defRPr sz="1000">
                <a:solidFill>
                  <a:schemeClr val="tx1"/>
                </a:solidFill>
                <a:latin typeface="Arial" charset="0"/>
              </a:defRPr>
            </a:lvl3pPr>
            <a:lvl4pPr marL="1600200" indent="-228600" defTabSz="739775">
              <a:defRPr sz="1000">
                <a:solidFill>
                  <a:schemeClr val="tx1"/>
                </a:solidFill>
                <a:latin typeface="Arial" charset="0"/>
              </a:defRPr>
            </a:lvl4pPr>
            <a:lvl5pPr marL="2057400" indent="-228600" defTabSz="739775">
              <a:defRPr sz="1000">
                <a:solidFill>
                  <a:schemeClr val="tx1"/>
                </a:solidFill>
                <a:latin typeface="Arial" charset="0"/>
              </a:defRPr>
            </a:lvl5pPr>
            <a:lvl6pPr marL="2514600" indent="-228600" defTabSz="739775" eaLnBrk="0" fontAlgn="base" hangingPunct="0">
              <a:spcBef>
                <a:spcPct val="50000"/>
              </a:spcBef>
              <a:spcAft>
                <a:spcPct val="0"/>
              </a:spcAft>
              <a:defRPr sz="1000">
                <a:solidFill>
                  <a:schemeClr val="tx1"/>
                </a:solidFill>
                <a:latin typeface="Arial" charset="0"/>
              </a:defRPr>
            </a:lvl6pPr>
            <a:lvl7pPr marL="2971800" indent="-228600" defTabSz="739775" eaLnBrk="0" fontAlgn="base" hangingPunct="0">
              <a:spcBef>
                <a:spcPct val="50000"/>
              </a:spcBef>
              <a:spcAft>
                <a:spcPct val="0"/>
              </a:spcAft>
              <a:defRPr sz="1000">
                <a:solidFill>
                  <a:schemeClr val="tx1"/>
                </a:solidFill>
                <a:latin typeface="Arial" charset="0"/>
              </a:defRPr>
            </a:lvl7pPr>
            <a:lvl8pPr marL="3429000" indent="-228600" defTabSz="739775" eaLnBrk="0" fontAlgn="base" hangingPunct="0">
              <a:spcBef>
                <a:spcPct val="50000"/>
              </a:spcBef>
              <a:spcAft>
                <a:spcPct val="0"/>
              </a:spcAft>
              <a:defRPr sz="1000">
                <a:solidFill>
                  <a:schemeClr val="tx1"/>
                </a:solidFill>
                <a:latin typeface="Arial" charset="0"/>
              </a:defRPr>
            </a:lvl8pPr>
            <a:lvl9pPr marL="3886200" indent="-228600" defTabSz="739775"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rPr>
              <a:t>line = 'Perl for Perl Programmers'</a:t>
            </a:r>
          </a:p>
          <a:p>
            <a:pPr>
              <a:spcBef>
                <a:spcPct val="0"/>
              </a:spcBef>
            </a:pPr>
            <a:r>
              <a:rPr lang="en-GB" sz="1800" dirty="0" err="1">
                <a:latin typeface="Courier New" panose="02070309020205020404" pitchFamily="49" charset="0"/>
              </a:rPr>
              <a:t>cs</a:t>
            </a:r>
            <a:r>
              <a:rPr lang="en-GB" sz="1800" dirty="0">
                <a:latin typeface="Courier New" panose="02070309020205020404" pitchFamily="49" charset="0"/>
              </a:rPr>
              <a:t>, </a:t>
            </a:r>
            <a:r>
              <a:rPr lang="en-GB" sz="1800" dirty="0" err="1">
                <a:latin typeface="Courier New" panose="02070309020205020404" pitchFamily="49" charset="0"/>
              </a:rPr>
              <a:t>num</a:t>
            </a:r>
            <a:r>
              <a:rPr lang="en-GB" sz="1800" dirty="0">
                <a:latin typeface="Courier New" panose="02070309020205020404" pitchFamily="49" charset="0"/>
              </a:rPr>
              <a:t> = </a:t>
            </a:r>
            <a:r>
              <a:rPr lang="en-GB" sz="1800" dirty="0" err="1">
                <a:latin typeface="Courier New" panose="02070309020205020404" pitchFamily="49" charset="0"/>
              </a:rPr>
              <a:t>re.subn</a:t>
            </a:r>
            <a:r>
              <a:rPr lang="en-GB" sz="1800" dirty="0">
                <a:latin typeface="Courier New" panose="02070309020205020404" pitchFamily="49" charset="0"/>
              </a:rPr>
              <a:t>('Perl', 'Python', line)</a:t>
            </a:r>
          </a:p>
          <a:p>
            <a:pPr>
              <a:spcBef>
                <a:spcPct val="0"/>
              </a:spcBef>
            </a:pPr>
            <a:r>
              <a:rPr lang="en-GB" sz="1800" dirty="0">
                <a:latin typeface="Courier New" panose="02070309020205020404" pitchFamily="49" charset="0"/>
              </a:rPr>
              <a:t>if </a:t>
            </a:r>
            <a:r>
              <a:rPr lang="en-GB" sz="1800" dirty="0" err="1">
                <a:latin typeface="Courier New" panose="02070309020205020404" pitchFamily="49" charset="0"/>
              </a:rPr>
              <a:t>num</a:t>
            </a:r>
            <a:r>
              <a:rPr lang="en-GB" sz="1800" dirty="0">
                <a:latin typeface="Courier New" panose="02070309020205020404" pitchFamily="49" charset="0"/>
              </a:rPr>
              <a:t>:</a:t>
            </a:r>
          </a:p>
          <a:p>
            <a:pPr>
              <a:spcBef>
                <a:spcPct val="0"/>
              </a:spcBef>
            </a:pPr>
            <a:r>
              <a:rPr lang="en-GB" sz="1800" dirty="0">
                <a:latin typeface="Courier New" panose="02070309020205020404" pitchFamily="49" charset="0"/>
              </a:rPr>
              <a:t>    print(</a:t>
            </a:r>
            <a:r>
              <a:rPr lang="en-GB" sz="1800" dirty="0" err="1">
                <a:latin typeface="Courier New" panose="02070309020205020404" pitchFamily="49" charset="0"/>
              </a:rPr>
              <a:t>cs</a:t>
            </a:r>
            <a:r>
              <a:rPr lang="en-GB" sz="1800" dirty="0">
                <a:latin typeface="Courier New" panose="02070309020205020404" pitchFamily="49" charset="0"/>
              </a:rPr>
              <a:t>)</a:t>
            </a:r>
          </a:p>
          <a:p>
            <a:pPr>
              <a:spcBef>
                <a:spcPct val="0"/>
              </a:spcBef>
            </a:pPr>
            <a:endParaRPr lang="en-GB" sz="1800" dirty="0">
              <a:latin typeface="Courier New" panose="02070309020205020404" pitchFamily="49" charset="0"/>
            </a:endParaRPr>
          </a:p>
          <a:p>
            <a:pPr>
              <a:spcBef>
                <a:spcPct val="0"/>
              </a:spcBef>
            </a:pPr>
            <a:r>
              <a:rPr lang="en-GB" sz="1800" dirty="0" err="1">
                <a:latin typeface="Courier New" panose="02070309020205020404" pitchFamily="49" charset="0"/>
              </a:rPr>
              <a:t>cs</a:t>
            </a:r>
            <a:r>
              <a:rPr lang="en-GB" sz="1800" dirty="0">
                <a:latin typeface="Courier New" panose="02070309020205020404" pitchFamily="49" charset="0"/>
              </a:rPr>
              <a:t>, </a:t>
            </a:r>
            <a:r>
              <a:rPr lang="en-GB" sz="1800" dirty="0" err="1">
                <a:latin typeface="Courier New" panose="02070309020205020404" pitchFamily="49" charset="0"/>
              </a:rPr>
              <a:t>num</a:t>
            </a:r>
            <a:r>
              <a:rPr lang="en-GB" sz="1800" dirty="0">
                <a:latin typeface="Courier New" panose="02070309020205020404" pitchFamily="49" charset="0"/>
              </a:rPr>
              <a:t> = </a:t>
            </a:r>
            <a:r>
              <a:rPr lang="en-GB" sz="1800" dirty="0" err="1">
                <a:latin typeface="Courier New" panose="02070309020205020404" pitchFamily="49" charset="0"/>
              </a:rPr>
              <a:t>re.subn</a:t>
            </a:r>
            <a:r>
              <a:rPr lang="en-GB" sz="1800" dirty="0">
                <a:latin typeface="Courier New" panose="02070309020205020404" pitchFamily="49" charset="0"/>
              </a:rPr>
              <a:t>('Perl', 'Python', line, 1)</a:t>
            </a:r>
          </a:p>
          <a:p>
            <a:pPr>
              <a:spcBef>
                <a:spcPct val="0"/>
              </a:spcBef>
            </a:pPr>
            <a:r>
              <a:rPr lang="en-GB" sz="1800" dirty="0">
                <a:latin typeface="Courier New" panose="02070309020205020404" pitchFamily="49" charset="0"/>
              </a:rPr>
              <a:t>if </a:t>
            </a:r>
            <a:r>
              <a:rPr lang="en-GB" sz="1800" dirty="0" err="1">
                <a:latin typeface="Courier New" panose="02070309020205020404" pitchFamily="49" charset="0"/>
              </a:rPr>
              <a:t>num</a:t>
            </a:r>
            <a:r>
              <a:rPr lang="en-GB" sz="1800" dirty="0">
                <a:latin typeface="Courier New" panose="02070309020205020404" pitchFamily="49" charset="0"/>
              </a:rPr>
              <a:t>:</a:t>
            </a:r>
          </a:p>
          <a:p>
            <a:pPr>
              <a:spcBef>
                <a:spcPct val="0"/>
              </a:spcBef>
            </a:pPr>
            <a:r>
              <a:rPr lang="en-GB" sz="1800" dirty="0">
                <a:latin typeface="Courier New" panose="02070309020205020404" pitchFamily="49" charset="0"/>
              </a:rPr>
              <a:t>    print(</a:t>
            </a:r>
            <a:r>
              <a:rPr lang="en-GB" sz="1800" dirty="0" err="1">
                <a:latin typeface="Courier New" panose="02070309020205020404" pitchFamily="49" charset="0"/>
              </a:rPr>
              <a:t>cs</a:t>
            </a:r>
            <a:r>
              <a:rPr lang="en-GB" sz="1800" dirty="0">
                <a:latin typeface="Courier New" panose="02070309020205020404" pitchFamily="49" charset="0"/>
              </a:rPr>
              <a:t>)</a:t>
            </a:r>
          </a:p>
        </p:txBody>
      </p:sp>
      <p:sp>
        <p:nvSpPr>
          <p:cNvPr id="8" name="TextBox 7"/>
          <p:cNvSpPr txBox="1"/>
          <p:nvPr/>
        </p:nvSpPr>
        <p:spPr>
          <a:xfrm>
            <a:off x="339971" y="1773478"/>
            <a:ext cx="7587333" cy="369332"/>
          </a:xfrm>
          <a:prstGeom prst="rect">
            <a:avLst/>
          </a:prstGeom>
          <a:noFill/>
        </p:spPr>
        <p:txBody>
          <a:bodyPr wrap="none">
            <a:spAutoFit/>
          </a:bodyPr>
          <a:lstStyle/>
          <a:p>
            <a:pPr marL="457200" indent="-230400">
              <a:buFont typeface="Arial" panose="020B0604020202020204" pitchFamily="34" charset="0"/>
              <a:buChar char="•"/>
              <a:defRPr/>
            </a:pPr>
            <a:r>
              <a:rPr lang="en-GB" dirty="0">
                <a:latin typeface="Courier New" panose="02070309020205020404" pitchFamily="49" charset="0"/>
              </a:rPr>
              <a:t>re.sub(</a:t>
            </a:r>
            <a:r>
              <a:rPr lang="en-GB" i="1" dirty="0"/>
              <a:t>pattern</a:t>
            </a:r>
            <a:r>
              <a:rPr lang="en-GB" dirty="0">
                <a:latin typeface="Courier New" panose="02070309020205020404" pitchFamily="49" charset="0"/>
              </a:rPr>
              <a:t>, </a:t>
            </a:r>
            <a:r>
              <a:rPr lang="en-GB" i="1" dirty="0"/>
              <a:t>replacement</a:t>
            </a:r>
            <a:r>
              <a:rPr lang="en-GB" dirty="0">
                <a:latin typeface="Courier New" panose="02070309020205020404" pitchFamily="49" charset="0"/>
              </a:rPr>
              <a:t>, </a:t>
            </a:r>
            <a:r>
              <a:rPr lang="en-GB" i="1" dirty="0"/>
              <a:t>string</a:t>
            </a:r>
            <a:r>
              <a:rPr lang="en-GB" dirty="0">
                <a:latin typeface="Courier New" panose="02070309020205020404" pitchFamily="49" charset="0"/>
              </a:rPr>
              <a:t>[, </a:t>
            </a:r>
            <a:r>
              <a:rPr lang="en-GB" i="1" dirty="0"/>
              <a:t>count</a:t>
            </a:r>
            <a:r>
              <a:rPr lang="en-GB" dirty="0">
                <a:latin typeface="Courier New" panose="02070309020205020404" pitchFamily="49" charset="0"/>
              </a:rPr>
              <a:t>, </a:t>
            </a:r>
            <a:r>
              <a:rPr lang="en-GB" i="1" dirty="0"/>
              <a:t>flags</a:t>
            </a:r>
            <a:r>
              <a:rPr lang="en-GB" dirty="0">
                <a:latin typeface="Courier New" panose="02070309020205020404" pitchFamily="49" charset="0"/>
              </a:rPr>
              <a:t>]) </a:t>
            </a:r>
          </a:p>
        </p:txBody>
      </p:sp>
      <p:sp>
        <p:nvSpPr>
          <p:cNvPr id="9" name="TextBox 8"/>
          <p:cNvSpPr txBox="1"/>
          <p:nvPr/>
        </p:nvSpPr>
        <p:spPr>
          <a:xfrm>
            <a:off x="341272" y="2819980"/>
            <a:ext cx="7725192" cy="369332"/>
          </a:xfrm>
          <a:prstGeom prst="rect">
            <a:avLst/>
          </a:prstGeom>
          <a:noFill/>
        </p:spPr>
        <p:txBody>
          <a:bodyPr wrap="none">
            <a:spAutoFit/>
          </a:bodyPr>
          <a:lstStyle/>
          <a:p>
            <a:pPr marL="457200" indent="-230400">
              <a:buFont typeface="Arial" panose="020B0604020202020204" pitchFamily="34" charset="0"/>
              <a:buChar char="•"/>
              <a:defRPr/>
            </a:pPr>
            <a:r>
              <a:rPr lang="en-GB" dirty="0" err="1">
                <a:latin typeface="Courier New" panose="02070309020205020404" pitchFamily="49" charset="0"/>
              </a:rPr>
              <a:t>re.subn</a:t>
            </a:r>
            <a:r>
              <a:rPr lang="en-GB" dirty="0">
                <a:latin typeface="Courier New" panose="02070309020205020404" pitchFamily="49" charset="0"/>
              </a:rPr>
              <a:t>(</a:t>
            </a:r>
            <a:r>
              <a:rPr lang="en-GB" i="1" dirty="0"/>
              <a:t>pattern</a:t>
            </a:r>
            <a:r>
              <a:rPr lang="en-GB" dirty="0">
                <a:latin typeface="Courier New" panose="02070309020205020404" pitchFamily="49" charset="0"/>
              </a:rPr>
              <a:t>, </a:t>
            </a:r>
            <a:r>
              <a:rPr lang="en-GB" i="1" dirty="0"/>
              <a:t>replacement</a:t>
            </a:r>
            <a:r>
              <a:rPr lang="en-GB" dirty="0">
                <a:latin typeface="Courier New" panose="02070309020205020404" pitchFamily="49" charset="0"/>
              </a:rPr>
              <a:t>, </a:t>
            </a:r>
            <a:r>
              <a:rPr lang="en-GB" i="1" dirty="0"/>
              <a:t>string</a:t>
            </a:r>
            <a:r>
              <a:rPr lang="en-GB" dirty="0">
                <a:latin typeface="Courier New" panose="02070309020205020404" pitchFamily="49" charset="0"/>
              </a:rPr>
              <a:t>[, </a:t>
            </a:r>
            <a:r>
              <a:rPr lang="en-GB" i="1" dirty="0"/>
              <a:t>count</a:t>
            </a:r>
            <a:r>
              <a:rPr lang="en-GB" dirty="0">
                <a:latin typeface="Courier New" panose="02070309020205020404" pitchFamily="49" charset="0"/>
              </a:rPr>
              <a:t>, </a:t>
            </a:r>
            <a:r>
              <a:rPr lang="en-GB" i="1" dirty="0"/>
              <a:t>flags</a:t>
            </a:r>
            <a:r>
              <a:rPr lang="en-GB" dirty="0">
                <a:latin typeface="Courier New" panose="02070309020205020404" pitchFamily="49" charset="0"/>
              </a:rPr>
              <a:t>]) </a:t>
            </a:r>
          </a:p>
        </p:txBody>
      </p:sp>
      <p:sp>
        <p:nvSpPr>
          <p:cNvPr id="9223" name="TextBox 9"/>
          <p:cNvSpPr txBox="1">
            <a:spLocks noChangeArrowheads="1"/>
          </p:cNvSpPr>
          <p:nvPr/>
        </p:nvSpPr>
        <p:spPr bwMode="auto">
          <a:xfrm>
            <a:off x="4852075" y="6223658"/>
            <a:ext cx="4194175" cy="369887"/>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dirty="0">
                <a:latin typeface="Courier New" panose="02070309020205020404" pitchFamily="49" charset="0"/>
              </a:rPr>
              <a:t>Python for Perl Programmers</a:t>
            </a:r>
          </a:p>
        </p:txBody>
      </p:sp>
      <p:sp>
        <p:nvSpPr>
          <p:cNvPr id="9224" name="TextBox 10"/>
          <p:cNvSpPr txBox="1">
            <a:spLocks noChangeArrowheads="1"/>
          </p:cNvSpPr>
          <p:nvPr/>
        </p:nvSpPr>
        <p:spPr bwMode="auto">
          <a:xfrm>
            <a:off x="4852075" y="5010367"/>
            <a:ext cx="4229100" cy="368300"/>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dirty="0">
                <a:latin typeface="Courier New" panose="02070309020205020404" pitchFamily="49" charset="0"/>
              </a:rPr>
              <a:t>Python for Python Programmers</a:t>
            </a:r>
          </a:p>
        </p:txBody>
      </p:sp>
      <p:sp>
        <p:nvSpPr>
          <p:cNvPr id="2" name="Slide Number Placeholder 1">
            <a:extLst>
              <a:ext uri="{FF2B5EF4-FFF2-40B4-BE49-F238E27FC236}">
                <a16:creationId xmlns:a16="http://schemas.microsoft.com/office/drawing/2014/main" id="{F2D03815-A6AF-C5E8-7F97-6A800FB40906}"/>
              </a:ext>
            </a:extLst>
          </p:cNvPr>
          <p:cNvSpPr>
            <a:spLocks noGrp="1"/>
          </p:cNvSpPr>
          <p:nvPr>
            <p:ph type="sldNum" sz="quarter" idx="4"/>
          </p:nvPr>
        </p:nvSpPr>
        <p:spPr/>
        <p:txBody>
          <a:bodyPr/>
          <a:lstStyle/>
          <a:p>
            <a:fld id="{EF892D59-8F09-EF4B-AD6D-DA609442F868}" type="slidenum">
              <a:rPr lang="en-GB" smtClean="0"/>
              <a:pPr/>
              <a:t>8</a:t>
            </a:fld>
            <a:endParaRPr lang="en-GB" dirty="0"/>
          </a:p>
        </p:txBody>
      </p:sp>
    </p:spTree>
    <p:extLst>
      <p:ext uri="{BB962C8B-B14F-4D97-AF65-F5344CB8AC3E}">
        <p14:creationId xmlns:p14="http://schemas.microsoft.com/office/powerpoint/2010/main" val="899112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1027854" y="347361"/>
            <a:ext cx="11517818" cy="805001"/>
          </a:xfrm>
        </p:spPr>
        <p:txBody>
          <a:bodyPr/>
          <a:lstStyle/>
          <a:p>
            <a:pPr eaLnBrk="1" hangingPunct="1"/>
            <a:r>
              <a:rPr lang="en-GB" dirty="0"/>
              <a:t>Regular expression split</a:t>
            </a:r>
          </a:p>
        </p:txBody>
      </p:sp>
      <p:sp>
        <p:nvSpPr>
          <p:cNvPr id="10243" name="Rectangle 3"/>
          <p:cNvSpPr>
            <a:spLocks noGrp="1" noChangeArrowheads="1"/>
          </p:cNvSpPr>
          <p:nvPr>
            <p:ph idx="1"/>
          </p:nvPr>
        </p:nvSpPr>
        <p:spPr/>
        <p:txBody>
          <a:bodyPr/>
          <a:lstStyle/>
          <a:p>
            <a:r>
              <a:rPr lang="en-GB" b="1" dirty="0"/>
              <a:t>Similar in functionality to the string split:</a:t>
            </a:r>
          </a:p>
          <a:p>
            <a:pPr marL="457200" lvl="1" indent="-230400">
              <a:buFont typeface="Arial" panose="020B0604020202020204" pitchFamily="34" charset="0"/>
              <a:buChar char="•"/>
            </a:pPr>
            <a:r>
              <a:rPr lang="en-GB" sz="1800" dirty="0"/>
              <a:t>Uses a Regular Expression for the separator instead of a string.</a:t>
            </a:r>
          </a:p>
          <a:p>
            <a:pPr marL="457200" lvl="1" indent="-230400">
              <a:buFont typeface="Arial" panose="020B0604020202020204" pitchFamily="34" charset="0"/>
              <a:buChar char="•"/>
            </a:pPr>
            <a:r>
              <a:rPr lang="en-GB" sz="1800" dirty="0" err="1">
                <a:latin typeface="Courier New" panose="02070309020205020404" pitchFamily="49" charset="0"/>
              </a:rPr>
              <a:t>re.split</a:t>
            </a:r>
            <a:r>
              <a:rPr lang="en-GB" sz="1800" dirty="0">
                <a:latin typeface="Courier New" panose="02070309020205020404" pitchFamily="49" charset="0"/>
              </a:rPr>
              <a:t>(</a:t>
            </a:r>
            <a:r>
              <a:rPr lang="en-GB" sz="1800" b="0" i="1" dirty="0"/>
              <a:t>pattern</a:t>
            </a:r>
            <a:r>
              <a:rPr lang="en-GB" sz="1800" dirty="0">
                <a:latin typeface="Courier New" panose="02070309020205020404" pitchFamily="49" charset="0"/>
              </a:rPr>
              <a:t>, </a:t>
            </a:r>
            <a:r>
              <a:rPr lang="en-GB" sz="1800" b="0" i="1" dirty="0"/>
              <a:t>string</a:t>
            </a:r>
            <a:r>
              <a:rPr lang="en-GB" sz="1800" b="0" dirty="0">
                <a:latin typeface="Courier New" panose="02070309020205020404" pitchFamily="49" charset="0"/>
              </a:rPr>
              <a:t>[</a:t>
            </a:r>
            <a:r>
              <a:rPr lang="en-GB" sz="1800" b="0" i="1" dirty="0">
                <a:latin typeface="Courier New" panose="02070309020205020404" pitchFamily="49" charset="0"/>
              </a:rPr>
              <a:t>,</a:t>
            </a:r>
            <a:r>
              <a:rPr lang="en-GB" sz="1800" b="0" i="1" dirty="0"/>
              <a:t> </a:t>
            </a:r>
            <a:r>
              <a:rPr lang="en-GB" sz="1800" b="0" i="1" dirty="0" err="1"/>
              <a:t>max_splits</a:t>
            </a:r>
            <a:r>
              <a:rPr lang="en-GB" sz="1800" b="0" i="1" dirty="0"/>
              <a:t>=0, flags=0</a:t>
            </a:r>
            <a:r>
              <a:rPr lang="en-GB" sz="1800" b="0" dirty="0">
                <a:latin typeface="Courier New" panose="02070309020205020404" pitchFamily="49" charset="0"/>
              </a:rPr>
              <a:t>]</a:t>
            </a:r>
            <a:r>
              <a:rPr lang="en-GB" sz="1800" dirty="0">
                <a:latin typeface="Courier New" panose="02070309020205020404" pitchFamily="49" charset="0"/>
              </a:rPr>
              <a:t>)</a:t>
            </a:r>
            <a:endParaRPr lang="en-GB" sz="1800" dirty="0"/>
          </a:p>
          <a:p>
            <a:pPr marL="457200" lvl="1" indent="-230400">
              <a:buFont typeface="Arial" panose="020B0604020202020204" pitchFamily="34" charset="0"/>
              <a:buChar char="•"/>
            </a:pPr>
            <a:r>
              <a:rPr lang="en-GB" sz="1800" dirty="0"/>
              <a:t>Note the default value for </a:t>
            </a:r>
            <a:r>
              <a:rPr lang="en-GB" sz="1800" b="0" i="1" dirty="0" err="1"/>
              <a:t>max_splits</a:t>
            </a:r>
            <a:r>
              <a:rPr lang="en-GB" sz="1800" dirty="0"/>
              <a:t> is zero which means no limit.</a:t>
            </a:r>
          </a:p>
          <a:p>
            <a:pPr marL="88900" lvl="1" indent="0">
              <a:buNone/>
            </a:pPr>
            <a:endParaRPr lang="en-GB" sz="1800" dirty="0"/>
          </a:p>
          <a:p>
            <a:r>
              <a:rPr lang="en-GB" b="1" dirty="0"/>
              <a:t>Only use the RE version if you need alternative separators.</a:t>
            </a:r>
          </a:p>
          <a:p>
            <a:pPr marL="457200" lvl="1" indent="-230400">
              <a:buFont typeface="Arial" panose="020B0604020202020204" pitchFamily="34" charset="0"/>
              <a:buChar char="•"/>
            </a:pPr>
            <a:r>
              <a:rPr lang="en-GB" sz="1800" dirty="0"/>
              <a:t>The string version is more efficient.</a:t>
            </a:r>
          </a:p>
        </p:txBody>
      </p:sp>
      <p:sp>
        <p:nvSpPr>
          <p:cNvPr id="10244" name="Text Box 4"/>
          <p:cNvSpPr txBox="1">
            <a:spLocks noChangeArrowheads="1"/>
          </p:cNvSpPr>
          <p:nvPr/>
        </p:nvSpPr>
        <p:spPr bwMode="auto">
          <a:xfrm>
            <a:off x="833566" y="4043194"/>
            <a:ext cx="5974713" cy="1446550"/>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rPr>
              <a:t>import re</a:t>
            </a:r>
          </a:p>
          <a:p>
            <a:pPr>
              <a:spcBef>
                <a:spcPct val="0"/>
              </a:spcBef>
            </a:pPr>
            <a:endParaRPr lang="en-GB" sz="800" dirty="0">
              <a:latin typeface="Courier New" panose="02070309020205020404" pitchFamily="49" charset="0"/>
            </a:endParaRPr>
          </a:p>
          <a:p>
            <a:pPr>
              <a:spcBef>
                <a:spcPct val="0"/>
              </a:spcBef>
            </a:pPr>
            <a:r>
              <a:rPr lang="en-GB" sz="1800" dirty="0">
                <a:latin typeface="Courier New" panose="02070309020205020404" pitchFamily="49" charset="0"/>
              </a:rPr>
              <a:t>line = 'root</a:t>
            </a:r>
            <a:r>
              <a:rPr lang="en-GB" sz="1800" dirty="0">
                <a:solidFill>
                  <a:srgbClr val="FF0000"/>
                </a:solidFill>
                <a:latin typeface="Courier New" panose="02070309020205020404" pitchFamily="49" charset="0"/>
              </a:rPr>
              <a:t>:;</a:t>
            </a:r>
            <a:r>
              <a:rPr lang="en-GB" sz="1800" dirty="0">
                <a:latin typeface="Courier New" panose="02070309020205020404" pitchFamily="49" charset="0"/>
              </a:rPr>
              <a:t>0</a:t>
            </a:r>
            <a:r>
              <a:rPr lang="en-GB" sz="1800" dirty="0">
                <a:solidFill>
                  <a:srgbClr val="FF0000"/>
                </a:solidFill>
                <a:latin typeface="Courier New" panose="02070309020205020404" pitchFamily="49" charset="0"/>
              </a:rPr>
              <a:t>.</a:t>
            </a:r>
            <a:r>
              <a:rPr lang="en-GB" sz="1800" dirty="0">
                <a:latin typeface="Courier New" panose="02070309020205020404" pitchFamily="49" charset="0"/>
              </a:rPr>
              <a:t>0</a:t>
            </a:r>
            <a:r>
              <a:rPr lang="en-GB" sz="1800" dirty="0">
                <a:solidFill>
                  <a:srgbClr val="FF0000"/>
                </a:solidFill>
                <a:latin typeface="Courier New" panose="02070309020205020404" pitchFamily="49" charset="0"/>
              </a:rPr>
              <a:t>:</a:t>
            </a:r>
            <a:r>
              <a:rPr lang="en-GB" sz="1800" dirty="0">
                <a:latin typeface="Courier New" panose="02070309020205020404" pitchFamily="49" charset="0"/>
              </a:rPr>
              <a:t>superuser</a:t>
            </a:r>
            <a:r>
              <a:rPr lang="en-GB" sz="1800" dirty="0">
                <a:solidFill>
                  <a:srgbClr val="FF0000"/>
                </a:solidFill>
                <a:latin typeface="Courier New" panose="02070309020205020404" pitchFamily="49" charset="0"/>
              </a:rPr>
              <a:t>,</a:t>
            </a:r>
            <a:r>
              <a:rPr lang="en-GB" sz="1800" dirty="0">
                <a:latin typeface="Courier New" panose="02070309020205020404" pitchFamily="49" charset="0"/>
              </a:rPr>
              <a:t>/root</a:t>
            </a:r>
            <a:r>
              <a:rPr lang="en-GB" sz="1800" dirty="0">
                <a:solidFill>
                  <a:srgbClr val="FF0000"/>
                </a:solidFill>
                <a:latin typeface="Courier New" panose="02070309020205020404" pitchFamily="49" charset="0"/>
              </a:rPr>
              <a:t>;</a:t>
            </a:r>
            <a:r>
              <a:rPr lang="en-GB" sz="1800" dirty="0">
                <a:latin typeface="Courier New" panose="02070309020205020404" pitchFamily="49" charset="0"/>
              </a:rPr>
              <a:t>/bin/</a:t>
            </a:r>
            <a:r>
              <a:rPr lang="en-GB" sz="1800" dirty="0" err="1">
                <a:latin typeface="Courier New" panose="02070309020205020404" pitchFamily="49" charset="0"/>
              </a:rPr>
              <a:t>sh</a:t>
            </a:r>
            <a:r>
              <a:rPr lang="en-GB" sz="1800" dirty="0">
                <a:latin typeface="Courier New" panose="02070309020205020404" pitchFamily="49" charset="0"/>
              </a:rPr>
              <a:t>'</a:t>
            </a:r>
          </a:p>
          <a:p>
            <a:pPr>
              <a:spcBef>
                <a:spcPct val="0"/>
              </a:spcBef>
            </a:pPr>
            <a:r>
              <a:rPr lang="en-GB" sz="1800" dirty="0" err="1">
                <a:latin typeface="Courier New" panose="02070309020205020404" pitchFamily="49" charset="0"/>
              </a:rPr>
              <a:t>elems</a:t>
            </a:r>
            <a:r>
              <a:rPr lang="en-GB" sz="1800" dirty="0">
                <a:latin typeface="Courier New" panose="02070309020205020404" pitchFamily="49" charset="0"/>
              </a:rPr>
              <a:t> = </a:t>
            </a:r>
            <a:r>
              <a:rPr lang="en-GB" sz="1800" dirty="0" err="1">
                <a:latin typeface="Courier New" panose="02070309020205020404" pitchFamily="49" charset="0"/>
              </a:rPr>
              <a:t>re.split</a:t>
            </a:r>
            <a:r>
              <a:rPr lang="en-GB" sz="1800" dirty="0">
                <a:latin typeface="Courier New" panose="02070309020205020404" pitchFamily="49" charset="0"/>
              </a:rPr>
              <a:t>('[</a:t>
            </a:r>
            <a:r>
              <a:rPr lang="en-GB" sz="1800" dirty="0">
                <a:solidFill>
                  <a:srgbClr val="FF0000"/>
                </a:solidFill>
                <a:latin typeface="Courier New" panose="02070309020205020404" pitchFamily="49" charset="0"/>
              </a:rPr>
              <a:t>:;.,</a:t>
            </a:r>
            <a:r>
              <a:rPr lang="en-GB" sz="1800" dirty="0">
                <a:latin typeface="Courier New" panose="02070309020205020404" pitchFamily="49" charset="0"/>
              </a:rPr>
              <a:t>]', line)</a:t>
            </a:r>
          </a:p>
          <a:p>
            <a:pPr>
              <a:spcBef>
                <a:spcPct val="0"/>
              </a:spcBef>
            </a:pPr>
            <a:r>
              <a:rPr lang="en-GB" sz="1800" dirty="0">
                <a:latin typeface="Courier New" panose="02070309020205020404" pitchFamily="49" charset="0"/>
              </a:rPr>
              <a:t>print(</a:t>
            </a:r>
            <a:r>
              <a:rPr lang="en-GB" sz="1800" dirty="0" err="1">
                <a:latin typeface="Courier New" panose="02070309020205020404" pitchFamily="49" charset="0"/>
              </a:rPr>
              <a:t>elems</a:t>
            </a:r>
            <a:r>
              <a:rPr lang="en-GB" sz="1800" dirty="0">
                <a:latin typeface="Courier New" panose="02070309020205020404" pitchFamily="49" charset="0"/>
              </a:rPr>
              <a:t>)</a:t>
            </a:r>
          </a:p>
          <a:p>
            <a:pPr>
              <a:spcBef>
                <a:spcPct val="0"/>
              </a:spcBef>
            </a:pPr>
            <a:endParaRPr lang="en-GB" sz="800" dirty="0">
              <a:latin typeface="Courier New" panose="02070309020205020404" pitchFamily="49" charset="0"/>
            </a:endParaRPr>
          </a:p>
        </p:txBody>
      </p:sp>
      <p:sp>
        <p:nvSpPr>
          <p:cNvPr id="10245" name="Text Box 5"/>
          <p:cNvSpPr txBox="1">
            <a:spLocks noChangeArrowheads="1"/>
          </p:cNvSpPr>
          <p:nvPr/>
        </p:nvSpPr>
        <p:spPr bwMode="auto">
          <a:xfrm>
            <a:off x="2045858" y="5387564"/>
            <a:ext cx="6916738" cy="346075"/>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600" dirty="0">
                <a:latin typeface="Courier New" panose="02070309020205020404" pitchFamily="49" charset="0"/>
              </a:rPr>
              <a:t>['root', '', '0', '0', '</a:t>
            </a:r>
            <a:r>
              <a:rPr lang="en-GB" sz="1600" dirty="0" err="1">
                <a:latin typeface="Courier New" panose="02070309020205020404" pitchFamily="49" charset="0"/>
              </a:rPr>
              <a:t>superuser</a:t>
            </a:r>
            <a:r>
              <a:rPr lang="en-GB" sz="1600" dirty="0">
                <a:latin typeface="Courier New" panose="02070309020205020404" pitchFamily="49" charset="0"/>
              </a:rPr>
              <a:t>', '/root', '/bin/</a:t>
            </a:r>
            <a:r>
              <a:rPr lang="en-GB" sz="1600" dirty="0" err="1">
                <a:latin typeface="Courier New" panose="02070309020205020404" pitchFamily="49" charset="0"/>
              </a:rPr>
              <a:t>sh</a:t>
            </a:r>
            <a:r>
              <a:rPr lang="en-GB" sz="1600" dirty="0">
                <a:latin typeface="Courier New" panose="02070309020205020404" pitchFamily="49" charset="0"/>
              </a:rPr>
              <a:t>']</a:t>
            </a:r>
          </a:p>
        </p:txBody>
      </p:sp>
      <p:sp>
        <p:nvSpPr>
          <p:cNvPr id="2" name="Slide Number Placeholder 1">
            <a:extLst>
              <a:ext uri="{FF2B5EF4-FFF2-40B4-BE49-F238E27FC236}">
                <a16:creationId xmlns:a16="http://schemas.microsoft.com/office/drawing/2014/main" id="{E23139A7-7E9C-2A3F-215F-F0E9EB4D6B08}"/>
              </a:ext>
            </a:extLst>
          </p:cNvPr>
          <p:cNvSpPr>
            <a:spLocks noGrp="1"/>
          </p:cNvSpPr>
          <p:nvPr>
            <p:ph type="sldNum" sz="quarter" idx="4"/>
          </p:nvPr>
        </p:nvSpPr>
        <p:spPr/>
        <p:txBody>
          <a:bodyPr/>
          <a:lstStyle/>
          <a:p>
            <a:fld id="{EF892D59-8F09-EF4B-AD6D-DA609442F868}" type="slidenum">
              <a:rPr lang="en-GB" smtClean="0"/>
              <a:pPr/>
              <a:t>9</a:t>
            </a:fld>
            <a:endParaRPr lang="en-GB" dirty="0"/>
          </a:p>
        </p:txBody>
      </p:sp>
    </p:spTree>
    <p:extLst>
      <p:ext uri="{BB962C8B-B14F-4D97-AF65-F5344CB8AC3E}">
        <p14:creationId xmlns:p14="http://schemas.microsoft.com/office/powerpoint/2010/main" val="35046304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61ba5a240904b86632099fc56e12dead204a13"/>
</p:tagLst>
</file>

<file path=ppt/theme/theme1.xml><?xml version="1.0" encoding="utf-8"?>
<a:theme xmlns:a="http://schemas.openxmlformats.org/drawingml/2006/main" name="Master">
  <a:themeElements>
    <a:clrScheme name="QA Branding Custom Colour Set">
      <a:dk1>
        <a:srgbClr val="004050"/>
      </a:dk1>
      <a:lt1>
        <a:srgbClr val="FFFFFF"/>
      </a:lt1>
      <a:dk2>
        <a:srgbClr val="00EDB5"/>
      </a:dk2>
      <a:lt2>
        <a:srgbClr val="FFFFFF"/>
      </a:lt2>
      <a:accent1>
        <a:srgbClr val="004050"/>
      </a:accent1>
      <a:accent2>
        <a:srgbClr val="00EDB5"/>
      </a:accent2>
      <a:accent3>
        <a:srgbClr val="7F007D"/>
      </a:accent3>
      <a:accent4>
        <a:srgbClr val="FF004C"/>
      </a:accent4>
      <a:accent5>
        <a:srgbClr val="F8D237"/>
      </a:accent5>
      <a:accent6>
        <a:srgbClr val="F3612C"/>
      </a:accent6>
      <a:hlink>
        <a:srgbClr val="004050"/>
      </a:hlink>
      <a:folHlink>
        <a:srgbClr val="00EDB5"/>
      </a:folHlink>
    </a:clrScheme>
    <a:fontScheme name="QA Brand Fonts 2019">
      <a:majorFont>
        <a:latin typeface="Krana Fat B"/>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bodyPr vert="horz" lIns="0" tIns="0" rIns="0" bIns="0" rtlCol="0" anchor="t" anchorCtr="0">
        <a:normAutofit/>
      </a:bodyPr>
      <a:lstStyle>
        <a:defPPr algn="l">
          <a:defRPr smtClean="0"/>
        </a:defPPr>
      </a:lstStyle>
    </a:txDef>
  </a:objectDefaults>
  <a:extraClrSchemeLst/>
  <a:extLst>
    <a:ext uri="{05A4C25C-085E-4340-85A3-A5531E510DB2}">
      <thm15:themeFamily xmlns:thm15="http://schemas.microsoft.com/office/thememl/2012/main" name="Trainer Slidedeck Template DRAFT v0.1" id="{7AC1CA74-4441-42CA-9897-72DF6ED83A1A}" vid="{6017FA94-E546-4DB4-BF25-6AABB84AA04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887A65B979AB34BA89C213ABB051ADE" ma:contentTypeVersion="13" ma:contentTypeDescription="Create a new document." ma:contentTypeScope="" ma:versionID="17f4625ec0b5ee2f091b8da15c267a76">
  <xsd:schema xmlns:xsd="http://www.w3.org/2001/XMLSchema" xmlns:xs="http://www.w3.org/2001/XMLSchema" xmlns:p="http://schemas.microsoft.com/office/2006/metadata/properties" xmlns:ns2="3cd1066a-245b-4400-ad94-398f95c475c9" xmlns:ns3="9d579490-102d-4bf3-8643-974e67683526" targetNamespace="http://schemas.microsoft.com/office/2006/metadata/properties" ma:root="true" ma:fieldsID="5379349c0f1ffc6b5f8ef1afda789c3f" ns2:_="" ns3:_="">
    <xsd:import namespace="3cd1066a-245b-4400-ad94-398f95c475c9"/>
    <xsd:import namespace="9d579490-102d-4bf3-8643-974e6768352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LengthInSeconds"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cd1066a-245b-4400-ad94-398f95c475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d579490-102d-4bf3-8643-974e67683526"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ECC4ADD-DB06-4434-8F1B-3C503D90BC5C}">
  <ds:schemaRefs>
    <ds:schemaRef ds:uri="http://purl.org/dc/terms/"/>
    <ds:schemaRef ds:uri="http://purl.org/dc/dcmitype/"/>
    <ds:schemaRef ds:uri="http://www.w3.org/XML/1998/namespace"/>
    <ds:schemaRef ds:uri="http://schemas.microsoft.com/office/2006/documentManagement/types"/>
    <ds:schemaRef ds:uri="2adca231-d9e0-4ab7-b9c8-e8741ed43f47"/>
    <ds:schemaRef ds:uri="http://purl.org/dc/elements/1.1/"/>
    <ds:schemaRef ds:uri="http://schemas.microsoft.com/office/infopath/2007/PartnerControls"/>
    <ds:schemaRef ds:uri="http://schemas.microsoft.com/office/2006/metadata/properties"/>
    <ds:schemaRef ds:uri="http://schemas.openxmlformats.org/package/2006/metadata/core-properties"/>
    <ds:schemaRef ds:uri="5658a7d0-6a08-4b10-980f-26d551ebb763"/>
  </ds:schemaRefs>
</ds:datastoreItem>
</file>

<file path=customXml/itemProps2.xml><?xml version="1.0" encoding="utf-8"?>
<ds:datastoreItem xmlns:ds="http://schemas.openxmlformats.org/officeDocument/2006/customXml" ds:itemID="{3CDC12A3-DA40-41BF-A229-C6CDCADB3CF4}">
  <ds:schemaRefs>
    <ds:schemaRef ds:uri="http://schemas.microsoft.com/sharepoint/v3/contenttype/forms"/>
  </ds:schemaRefs>
</ds:datastoreItem>
</file>

<file path=customXml/itemProps3.xml><?xml version="1.0" encoding="utf-8"?>
<ds:datastoreItem xmlns:ds="http://schemas.openxmlformats.org/officeDocument/2006/customXml" ds:itemID="{3D2AFB4A-6D1F-40B6-A6A5-CC11BACAAA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cd1066a-245b-4400-ad94-398f95c475c9"/>
    <ds:schemaRef ds:uri="9d579490-102d-4bf3-8643-974e6768352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4552</TotalTime>
  <Words>5018</Words>
  <Application>Microsoft Office PowerPoint</Application>
  <PresentationFormat>Widescreen</PresentationFormat>
  <Paragraphs>420</Paragraphs>
  <Slides>18</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Calibri</vt:lpstr>
      <vt:lpstr>Droid Sans Mono</vt:lpstr>
      <vt:lpstr>Courier New</vt:lpstr>
      <vt:lpstr>Montserrat</vt:lpstr>
      <vt:lpstr>Wingdings</vt:lpstr>
      <vt:lpstr>Montserrat Black</vt:lpstr>
      <vt:lpstr>Arial</vt:lpstr>
      <vt:lpstr>Master</vt:lpstr>
      <vt:lpstr>Python 3 Programming</vt:lpstr>
      <vt:lpstr>PowerPoint Presentation</vt:lpstr>
      <vt:lpstr>Regular expressions</vt:lpstr>
      <vt:lpstr>PowerPoint Presentation</vt:lpstr>
      <vt:lpstr>Core ERE meta-characters</vt:lpstr>
      <vt:lpstr>Core ERE meta-characters cont..</vt:lpstr>
      <vt:lpstr>Regular expression objects</vt:lpstr>
      <vt:lpstr>Regular expression substitution</vt:lpstr>
      <vt:lpstr>Regular expression split</vt:lpstr>
      <vt:lpstr>Matching alternatives</vt:lpstr>
      <vt:lpstr>Anchors</vt:lpstr>
      <vt:lpstr>Shorthand Character Classes</vt:lpstr>
      <vt:lpstr>Repeat quantifiers</vt:lpstr>
      <vt:lpstr>Quantifiers</vt:lpstr>
      <vt:lpstr>Back-references</vt:lpstr>
      <vt:lpstr>Global matches</vt:lpstr>
      <vt:lpstr>Flags</vt:lpstr>
      <vt:lpstr>PowerPoint Presentation</vt:lpstr>
    </vt:vector>
  </TitlesOfParts>
  <Manager/>
  <Company>QA 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Singh, Vaishali</dc:creator>
  <cp:keywords/>
  <dc:description/>
  <cp:lastModifiedBy>Cameron, Donald</cp:lastModifiedBy>
  <cp:revision>203</cp:revision>
  <cp:lastPrinted>2019-07-03T09:46:41Z</cp:lastPrinted>
  <dcterms:created xsi:type="dcterms:W3CDTF">2019-09-05T08:17:12Z</dcterms:created>
  <dcterms:modified xsi:type="dcterms:W3CDTF">2025-08-06T07:31:14Z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hapter">
    <vt:lpwstr>1</vt:lpwstr>
  </property>
  <property fmtid="{D5CDD505-2E9C-101B-9397-08002B2CF9AE}" pid="3" name="ContentTypeId">
    <vt:lpwstr>0x0101005887A65B979AB34BA89C213ABB051ADE</vt:lpwstr>
  </property>
  <property fmtid="{D5CDD505-2E9C-101B-9397-08002B2CF9AE}" pid="4" name="BookType">
    <vt:lpwstr>3</vt:lpwstr>
  </property>
  <property fmtid="{D5CDD505-2E9C-101B-9397-08002B2CF9AE}" pid="5" name="MediaServiceImageTags">
    <vt:lpwstr/>
  </property>
</Properties>
</file>

<file path=docProps/thumbnail.jpeg>
</file>